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6" r:id="rId10"/>
    <p:sldId id="264" r:id="rId11"/>
    <p:sldId id="265" r:id="rId12"/>
    <p:sldId id="26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2DE63D5-997A-4646-A377-4702673A728D}" styleName="Светлый стиль 2 - акцент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660B408-B3CF-4A94-85FC-2B1E0A45F4A2}" styleName="Темный стиль 2 - акцент 1/акцент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0E898AA4-F4F2-42C3-A88A-258CAECE3E63}" type="datetimeFigureOut">
              <a:rPr lang="ru-RU" smtClean="0"/>
              <a:t>01.10.2013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88C722CA-9FAD-4C7D-951B-F67E44E994CE}" type="slidenum">
              <a:rPr lang="ru-RU" smtClean="0"/>
              <a:t>‹#›</a:t>
            </a:fld>
            <a:endParaRPr lang="ru-RU" dirty="0"/>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0E898AA4-F4F2-42C3-A88A-258CAECE3E63}" type="datetimeFigureOut">
              <a:rPr lang="ru-RU" smtClean="0"/>
              <a:t>01.10.2013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88C722CA-9FAD-4C7D-951B-F67E44E994CE}" type="slidenum">
              <a:rPr lang="ru-RU" smtClean="0"/>
              <a:t>‹#›</a:t>
            </a:fld>
            <a:endParaRPr lang="ru-RU"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E898AA4-F4F2-42C3-A88A-258CAECE3E63}" type="datetimeFigureOut">
              <a:rPr lang="ru-RU" smtClean="0"/>
              <a:t>01.10.2013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88C722CA-9FAD-4C7D-951B-F67E44E994CE}" type="slidenum">
              <a:rPr lang="ru-RU" smtClean="0"/>
              <a:t>‹#›</a:t>
            </a:fld>
            <a:endParaRPr lang="ru-RU"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E898AA4-F4F2-42C3-A88A-258CAECE3E63}" type="datetimeFigureOut">
              <a:rPr lang="ru-RU" smtClean="0"/>
              <a:t>01.10.2013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88C722CA-9FAD-4C7D-951B-F67E44E994CE}" type="slidenum">
              <a:rPr lang="ru-RU" smtClean="0"/>
              <a:t>‹#›</a:t>
            </a:fld>
            <a:endParaRPr lang="ru-RU" dirty="0"/>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E898AA4-F4F2-42C3-A88A-258CAECE3E63}" type="datetimeFigureOut">
              <a:rPr lang="ru-RU" smtClean="0"/>
              <a:t>01.10.2013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88C722CA-9FAD-4C7D-951B-F67E44E994CE}" type="slidenum">
              <a:rPr lang="ru-RU" smtClean="0"/>
              <a:t>‹#›</a:t>
            </a:fld>
            <a:endParaRPr lang="ru-RU"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E898AA4-F4F2-42C3-A88A-258CAECE3E63}" type="datetimeFigureOut">
              <a:rPr lang="ru-RU" smtClean="0"/>
              <a:t>01.10.2013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88C722CA-9FAD-4C7D-951B-F67E44E994CE}" type="slidenum">
              <a:rPr lang="ru-RU" smtClean="0"/>
              <a:t>‹#›</a:t>
            </a:fld>
            <a:endParaRPr lang="ru-RU" dirty="0"/>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0E898AA4-F4F2-42C3-A88A-258CAECE3E63}" type="datetimeFigureOut">
              <a:rPr lang="ru-RU" smtClean="0"/>
              <a:t>01.10.2013</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88C722CA-9FAD-4C7D-951B-F67E44E994CE}" type="slidenum">
              <a:rPr lang="ru-RU" smtClean="0"/>
              <a:t>‹#›</a:t>
            </a:fld>
            <a:endParaRPr lang="ru-RU" dirty="0"/>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0E898AA4-F4F2-42C3-A88A-258CAECE3E63}" type="datetimeFigureOut">
              <a:rPr lang="ru-RU" smtClean="0"/>
              <a:t>01.10.2013</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88C722CA-9FAD-4C7D-951B-F67E44E994CE}" type="slidenum">
              <a:rPr lang="ru-RU" smtClean="0"/>
              <a:t>‹#›</a:t>
            </a:fld>
            <a:endParaRPr lang="ru-RU"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898AA4-F4F2-42C3-A88A-258CAECE3E63}" type="datetimeFigureOut">
              <a:rPr lang="ru-RU" smtClean="0"/>
              <a:t>01.10.2013</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88C722CA-9FAD-4C7D-951B-F67E44E994CE}" type="slidenum">
              <a:rPr lang="ru-RU" smtClean="0"/>
              <a:t>‹#›</a:t>
            </a:fld>
            <a:endParaRPr lang="ru-RU"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E898AA4-F4F2-42C3-A88A-258CAECE3E63}" type="datetimeFigureOut">
              <a:rPr lang="ru-RU" smtClean="0"/>
              <a:t>01.10.2013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88C722CA-9FAD-4C7D-951B-F67E44E994CE}" type="slidenum">
              <a:rPr lang="ru-RU" smtClean="0"/>
              <a:t>‹#›</a:t>
            </a:fld>
            <a:endParaRPr lang="ru-RU"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E898AA4-F4F2-42C3-A88A-258CAECE3E63}" type="datetimeFigureOut">
              <a:rPr lang="ru-RU" smtClean="0"/>
              <a:t>01.10.2013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88C722CA-9FAD-4C7D-951B-F67E44E994CE}" type="slidenum">
              <a:rPr lang="ru-RU" smtClean="0"/>
              <a:t>‹#›</a:t>
            </a:fld>
            <a:endParaRPr lang="ru-RU" dirty="0"/>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0E898AA4-F4F2-42C3-A88A-258CAECE3E63}" type="datetimeFigureOut">
              <a:rPr lang="ru-RU" smtClean="0"/>
              <a:t>01.10.2013</a:t>
            </a:fld>
            <a:endParaRPr lang="ru-RU" dirty="0"/>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dirty="0"/>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88C722CA-9FAD-4C7D-951B-F67E44E994CE}" type="slidenum">
              <a:rPr lang="ru-RU" smtClean="0"/>
              <a:t>‹#›</a:t>
            </a:fld>
            <a:endParaRPr lang="ru-RU"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hyperlink" Target="http://uk.wikipedia.org/wiki/%D0%93%D0%B0%D0%BF%D0%BE%D0%BD_%D0%93%D0%B5%D0%BE%D1%80%D0%B3%D1%96%D0%B9_%D0%90%D0%BF%D0%BE%D0%BB%D0%BB%D0%BE%D0%BD%D0%BE%D0%B2%D0%B8%D1%87"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5" Type="http://schemas.openxmlformats.org/officeDocument/2006/relationships/image" Target="../media/image8.jpeg"/><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835770" y="332656"/>
            <a:ext cx="5660525" cy="3416320"/>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uk-UA" sz="5400" b="1" dirty="0">
                <a:ln/>
                <a:solidFill>
                  <a:schemeClr val="accent3"/>
                </a:solidFill>
              </a:rPr>
              <a:t>Події революції </a:t>
            </a:r>
            <a:endParaRPr lang="uk-UA" sz="5400" b="1" dirty="0" smtClean="0">
              <a:ln/>
              <a:solidFill>
                <a:schemeClr val="accent3"/>
              </a:solidFill>
            </a:endParaRPr>
          </a:p>
          <a:p>
            <a:pPr algn="ctr"/>
            <a:r>
              <a:rPr lang="uk-UA" sz="5400" b="1" dirty="0" smtClean="0">
                <a:ln/>
                <a:solidFill>
                  <a:schemeClr val="accent3"/>
                </a:solidFill>
              </a:rPr>
              <a:t>1905–1907 </a:t>
            </a:r>
            <a:r>
              <a:rPr lang="uk-UA" sz="5400" b="1" dirty="0">
                <a:ln/>
                <a:solidFill>
                  <a:schemeClr val="accent3"/>
                </a:solidFill>
              </a:rPr>
              <a:t>рр</a:t>
            </a:r>
            <a:r>
              <a:rPr lang="uk-UA" sz="5400" b="1" dirty="0" smtClean="0">
                <a:ln/>
                <a:solidFill>
                  <a:schemeClr val="accent3"/>
                </a:solidFill>
              </a:rPr>
              <a:t>.</a:t>
            </a:r>
          </a:p>
          <a:p>
            <a:pPr algn="ctr"/>
            <a:r>
              <a:rPr lang="uk-UA" sz="5400" b="1" dirty="0" smtClean="0">
                <a:ln/>
                <a:solidFill>
                  <a:schemeClr val="accent3"/>
                </a:solidFill>
              </a:rPr>
              <a:t> </a:t>
            </a:r>
            <a:r>
              <a:rPr lang="uk-UA" sz="5400" b="1" dirty="0">
                <a:ln/>
                <a:solidFill>
                  <a:schemeClr val="accent3"/>
                </a:solidFill>
              </a:rPr>
              <a:t>в Україні</a:t>
            </a:r>
            <a:endParaRPr lang="ru-RU" sz="5400" b="1" dirty="0">
              <a:ln/>
              <a:solidFill>
                <a:schemeClr val="accent3"/>
              </a:solidFill>
            </a:endParaRPr>
          </a:p>
          <a:p>
            <a:pPr algn="ctr"/>
            <a:r>
              <a:rPr lang="ru-RU" sz="5400" b="1" dirty="0" smtClean="0">
                <a:ln/>
                <a:solidFill>
                  <a:schemeClr val="accent3"/>
                </a:solidFill>
              </a:rPr>
              <a:t> </a:t>
            </a:r>
            <a:endParaRPr lang="ru-RU" sz="5400" b="1" dirty="0">
              <a:ln/>
              <a:solidFill>
                <a:schemeClr val="accent3"/>
              </a:solidFill>
            </a:endParaRPr>
          </a:p>
        </p:txBody>
      </p:sp>
      <p:pic>
        <p:nvPicPr>
          <p:cNvPr id="2052" name="Picture 4" descr="Файл:Aresztowanie 190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2860617"/>
            <a:ext cx="7072384" cy="381908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00691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11560" y="260648"/>
            <a:ext cx="8424936" cy="461665"/>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uk-UA" sz="2400" b="1" dirty="0">
                <a:ln/>
                <a:solidFill>
                  <a:schemeClr val="accent3"/>
                </a:solidFill>
              </a:rPr>
              <a:t>Діяльність </a:t>
            </a:r>
            <a:r>
              <a:rPr lang="uk-UA" sz="2400" b="1" dirty="0" smtClean="0">
                <a:ln/>
                <a:solidFill>
                  <a:schemeClr val="accent3"/>
                </a:solidFill>
              </a:rPr>
              <a:t>української громади </a:t>
            </a:r>
            <a:r>
              <a:rPr lang="uk-UA" sz="2400" b="1" dirty="0">
                <a:ln/>
                <a:solidFill>
                  <a:schemeClr val="accent3"/>
                </a:solidFill>
              </a:rPr>
              <a:t>в Державній Думі</a:t>
            </a:r>
            <a:r>
              <a:rPr lang="ru-RU" sz="2400" b="1" dirty="0" smtClean="0">
                <a:ln/>
                <a:solidFill>
                  <a:schemeClr val="accent3"/>
                </a:solidFill>
              </a:rPr>
              <a:t> </a:t>
            </a:r>
            <a:endParaRPr lang="ru-RU" sz="2400" b="1" dirty="0">
              <a:ln/>
              <a:solidFill>
                <a:schemeClr val="accent3"/>
              </a:solidFill>
            </a:endParaRPr>
          </a:p>
        </p:txBody>
      </p:sp>
      <p:graphicFrame>
        <p:nvGraphicFramePr>
          <p:cNvPr id="5" name="Таблица 4"/>
          <p:cNvGraphicFramePr>
            <a:graphicFrameLocks noGrp="1"/>
          </p:cNvGraphicFramePr>
          <p:nvPr>
            <p:extLst>
              <p:ext uri="{D42A27DB-BD31-4B8C-83A1-F6EECF244321}">
                <p14:modId xmlns:p14="http://schemas.microsoft.com/office/powerpoint/2010/main" val="1918910248"/>
              </p:ext>
            </p:extLst>
          </p:nvPr>
        </p:nvGraphicFramePr>
        <p:xfrm>
          <a:off x="246715" y="908720"/>
          <a:ext cx="8784976" cy="5337683"/>
        </p:xfrm>
        <a:graphic>
          <a:graphicData uri="http://schemas.openxmlformats.org/drawingml/2006/table">
            <a:tbl>
              <a:tblPr firstRow="1" firstCol="1" bandRow="1">
                <a:tableStyleId>{0660B408-B3CF-4A94-85FC-2B1E0A45F4A2}</a:tableStyleId>
              </a:tblPr>
              <a:tblGrid>
                <a:gridCol w="4392488"/>
                <a:gridCol w="4392488"/>
              </a:tblGrid>
              <a:tr h="204414">
                <a:tc gridSpan="2">
                  <a:txBody>
                    <a:bodyPr/>
                    <a:lstStyle/>
                    <a:p>
                      <a:pPr indent="450215" algn="ctr">
                        <a:lnSpc>
                          <a:spcPct val="115000"/>
                        </a:lnSpc>
                        <a:spcAft>
                          <a:spcPts val="0"/>
                        </a:spcAft>
                      </a:pPr>
                      <a:r>
                        <a:rPr lang="uk-UA" sz="1800" dirty="0">
                          <a:effectLst/>
                          <a:latin typeface="Times New Roman" pitchFamily="18" charset="0"/>
                          <a:cs typeface="Times New Roman" pitchFamily="18" charset="0"/>
                        </a:rPr>
                        <a:t>Діяльність українських громад в І та ІІ Державних Думах</a:t>
                      </a:r>
                      <a:endParaRPr lang="ru-RU" sz="1800" dirty="0">
                        <a:effectLst/>
                        <a:latin typeface="Times New Roman" pitchFamily="18" charset="0"/>
                        <a:ea typeface="Calibri"/>
                        <a:cs typeface="Times New Roman" pitchFamily="18" charset="0"/>
                      </a:endParaRPr>
                    </a:p>
                  </a:txBody>
                  <a:tcPr marL="0" marR="0" marT="0" marB="0"/>
                </a:tc>
                <a:tc hMerge="1">
                  <a:txBody>
                    <a:bodyPr/>
                    <a:lstStyle/>
                    <a:p>
                      <a:endParaRPr lang="ru-RU"/>
                    </a:p>
                  </a:txBody>
                  <a:tcPr/>
                </a:tc>
              </a:tr>
              <a:tr h="204414">
                <a:tc>
                  <a:txBody>
                    <a:bodyPr/>
                    <a:lstStyle/>
                    <a:p>
                      <a:pPr indent="450215" algn="ctr">
                        <a:lnSpc>
                          <a:spcPct val="115000"/>
                        </a:lnSpc>
                        <a:spcAft>
                          <a:spcPts val="0"/>
                        </a:spcAft>
                      </a:pPr>
                      <a:r>
                        <a:rPr lang="uk-UA" sz="1800" dirty="0">
                          <a:solidFill>
                            <a:srgbClr val="C00000"/>
                          </a:solidFill>
                          <a:effectLst/>
                          <a:latin typeface="Times New Roman" pitchFamily="18" charset="0"/>
                          <a:cs typeface="Times New Roman" pitchFamily="18" charset="0"/>
                        </a:rPr>
                        <a:t>І Державна Дума</a:t>
                      </a:r>
                      <a:endParaRPr lang="ru-RU" sz="1800" dirty="0">
                        <a:solidFill>
                          <a:srgbClr val="C00000"/>
                        </a:solidFill>
                        <a:effectLst/>
                        <a:latin typeface="Times New Roman" pitchFamily="18" charset="0"/>
                        <a:ea typeface="Calibri"/>
                        <a:cs typeface="Times New Roman" pitchFamily="18" charset="0"/>
                      </a:endParaRPr>
                    </a:p>
                  </a:txBody>
                  <a:tcPr marL="0" marR="0" marT="0" marB="0"/>
                </a:tc>
                <a:tc>
                  <a:txBody>
                    <a:bodyPr/>
                    <a:lstStyle/>
                    <a:p>
                      <a:pPr indent="450215" algn="ctr">
                        <a:lnSpc>
                          <a:spcPct val="115000"/>
                        </a:lnSpc>
                        <a:spcAft>
                          <a:spcPts val="0"/>
                        </a:spcAft>
                      </a:pPr>
                      <a:r>
                        <a:rPr lang="uk-UA" sz="1800" b="1" dirty="0">
                          <a:solidFill>
                            <a:srgbClr val="C00000"/>
                          </a:solidFill>
                          <a:effectLst/>
                          <a:latin typeface="Times New Roman" pitchFamily="18" charset="0"/>
                          <a:cs typeface="Times New Roman" pitchFamily="18" charset="0"/>
                        </a:rPr>
                        <a:t>ІІ Державна Дума</a:t>
                      </a:r>
                      <a:endParaRPr lang="ru-RU" sz="1800" b="1" dirty="0">
                        <a:solidFill>
                          <a:srgbClr val="C00000"/>
                        </a:solidFill>
                        <a:effectLst/>
                        <a:latin typeface="Times New Roman" pitchFamily="18" charset="0"/>
                        <a:ea typeface="Calibri"/>
                        <a:cs typeface="Times New Roman" pitchFamily="18" charset="0"/>
                      </a:endParaRPr>
                    </a:p>
                  </a:txBody>
                  <a:tcPr marL="0" marR="0" marT="0" marB="0"/>
                </a:tc>
              </a:tr>
              <a:tr h="1226484">
                <a:tc>
                  <a:txBody>
                    <a:bodyPr/>
                    <a:lstStyle/>
                    <a:p>
                      <a:pPr indent="450215">
                        <a:lnSpc>
                          <a:spcPct val="115000"/>
                        </a:lnSpc>
                        <a:spcAft>
                          <a:spcPts val="0"/>
                        </a:spcAft>
                      </a:pPr>
                      <a:r>
                        <a:rPr lang="uk-UA" sz="1800" b="1" i="1" dirty="0">
                          <a:solidFill>
                            <a:schemeClr val="accent6">
                              <a:lumMod val="50000"/>
                            </a:schemeClr>
                          </a:solidFill>
                          <a:effectLst/>
                          <a:latin typeface="Times New Roman" pitchFamily="18" charset="0"/>
                          <a:cs typeface="Times New Roman" pitchFamily="18" charset="0"/>
                        </a:rPr>
                        <a:t>Склад:</a:t>
                      </a:r>
                      <a:endParaRPr lang="ru-RU" sz="1800" b="1" i="1" dirty="0">
                        <a:solidFill>
                          <a:schemeClr val="accent6">
                            <a:lumMod val="50000"/>
                          </a:schemeClr>
                        </a:solidFill>
                        <a:effectLst/>
                        <a:latin typeface="Times New Roman" pitchFamily="18" charset="0"/>
                        <a:cs typeface="Times New Roman" pitchFamily="18" charset="0"/>
                      </a:endParaRPr>
                    </a:p>
                    <a:p>
                      <a:pPr indent="450215">
                        <a:lnSpc>
                          <a:spcPct val="115000"/>
                        </a:lnSpc>
                        <a:spcAft>
                          <a:spcPts val="0"/>
                        </a:spcAft>
                      </a:pPr>
                      <a:r>
                        <a:rPr lang="uk-UA" sz="1800" b="1" dirty="0">
                          <a:effectLst/>
                          <a:latin typeface="Times New Roman" pitchFamily="18" charset="0"/>
                          <a:cs typeface="Times New Roman" pitchFamily="18" charset="0"/>
                        </a:rPr>
                        <a:t>Поміщики — 24 чол.</a:t>
                      </a:r>
                      <a:endParaRPr lang="ru-RU" sz="1800" b="1" dirty="0">
                        <a:effectLst/>
                        <a:latin typeface="Times New Roman" pitchFamily="18" charset="0"/>
                        <a:cs typeface="Times New Roman" pitchFamily="18" charset="0"/>
                      </a:endParaRPr>
                    </a:p>
                    <a:p>
                      <a:pPr indent="450215">
                        <a:lnSpc>
                          <a:spcPct val="115000"/>
                        </a:lnSpc>
                        <a:spcAft>
                          <a:spcPts val="0"/>
                        </a:spcAft>
                      </a:pPr>
                      <a:r>
                        <a:rPr lang="uk-UA" sz="1800" b="1" dirty="0">
                          <a:effectLst/>
                          <a:latin typeface="Times New Roman" pitchFamily="18" charset="0"/>
                          <a:cs typeface="Times New Roman" pitchFamily="18" charset="0"/>
                        </a:rPr>
                        <a:t>Інтеліґенція — 26 чол.</a:t>
                      </a:r>
                      <a:endParaRPr lang="ru-RU" sz="1800" b="1" dirty="0">
                        <a:effectLst/>
                        <a:latin typeface="Times New Roman" pitchFamily="18" charset="0"/>
                        <a:cs typeface="Times New Roman" pitchFamily="18" charset="0"/>
                      </a:endParaRPr>
                    </a:p>
                    <a:p>
                      <a:pPr indent="450215">
                        <a:lnSpc>
                          <a:spcPct val="115000"/>
                        </a:lnSpc>
                        <a:spcAft>
                          <a:spcPts val="0"/>
                        </a:spcAft>
                      </a:pPr>
                      <a:r>
                        <a:rPr lang="uk-UA" sz="1800" b="1" dirty="0">
                          <a:effectLst/>
                          <a:latin typeface="Times New Roman" pitchFamily="18" charset="0"/>
                          <a:cs typeface="Times New Roman" pitchFamily="18" charset="0"/>
                        </a:rPr>
                        <a:t>Селяни — 42 чол.</a:t>
                      </a:r>
                      <a:endParaRPr lang="ru-RU" sz="1800" b="1" dirty="0">
                        <a:effectLst/>
                        <a:latin typeface="Times New Roman" pitchFamily="18" charset="0"/>
                        <a:cs typeface="Times New Roman" pitchFamily="18" charset="0"/>
                      </a:endParaRPr>
                    </a:p>
                    <a:p>
                      <a:pPr indent="450215">
                        <a:lnSpc>
                          <a:spcPct val="115000"/>
                        </a:lnSpc>
                        <a:spcAft>
                          <a:spcPts val="0"/>
                        </a:spcAft>
                      </a:pPr>
                      <a:r>
                        <a:rPr lang="uk-UA" sz="1800" b="1" dirty="0">
                          <a:effectLst/>
                          <a:latin typeface="Times New Roman" pitchFamily="18" charset="0"/>
                          <a:cs typeface="Times New Roman" pitchFamily="18" charset="0"/>
                        </a:rPr>
                        <a:t>Робітники — 8 чол.</a:t>
                      </a:r>
                      <a:endParaRPr lang="ru-RU" sz="1800" b="1" dirty="0">
                        <a:effectLst/>
                        <a:latin typeface="Times New Roman" pitchFamily="18" charset="0"/>
                        <a:cs typeface="Times New Roman" pitchFamily="18" charset="0"/>
                      </a:endParaRPr>
                    </a:p>
                    <a:p>
                      <a:pPr indent="450215">
                        <a:lnSpc>
                          <a:spcPct val="115000"/>
                        </a:lnSpc>
                        <a:spcAft>
                          <a:spcPts val="0"/>
                        </a:spcAft>
                      </a:pPr>
                      <a:r>
                        <a:rPr lang="uk-UA" sz="1800" b="1" dirty="0">
                          <a:effectLst/>
                          <a:latin typeface="Times New Roman" pitchFamily="18" charset="0"/>
                          <a:cs typeface="Times New Roman" pitchFamily="18" charset="0"/>
                        </a:rPr>
                        <a:t>Священики — 1 чол.</a:t>
                      </a:r>
                      <a:endParaRPr lang="ru-RU" sz="1800" b="1" dirty="0">
                        <a:effectLst/>
                        <a:latin typeface="Times New Roman" pitchFamily="18" charset="0"/>
                        <a:ea typeface="Calibri"/>
                        <a:cs typeface="Times New Roman" pitchFamily="18" charset="0"/>
                      </a:endParaRPr>
                    </a:p>
                  </a:txBody>
                  <a:tcPr marL="0" marR="0" marT="0" marB="0"/>
                </a:tc>
                <a:tc>
                  <a:txBody>
                    <a:bodyPr/>
                    <a:lstStyle/>
                    <a:p>
                      <a:pPr indent="450215">
                        <a:lnSpc>
                          <a:spcPct val="115000"/>
                        </a:lnSpc>
                        <a:spcAft>
                          <a:spcPts val="0"/>
                        </a:spcAft>
                      </a:pPr>
                      <a:r>
                        <a:rPr lang="uk-UA" sz="1800" b="1" i="1" dirty="0">
                          <a:solidFill>
                            <a:schemeClr val="accent6">
                              <a:lumMod val="50000"/>
                            </a:schemeClr>
                          </a:solidFill>
                          <a:effectLst/>
                          <a:latin typeface="Times New Roman" pitchFamily="18" charset="0"/>
                          <a:cs typeface="Times New Roman" pitchFamily="18" charset="0"/>
                        </a:rPr>
                        <a:t>Склад:</a:t>
                      </a:r>
                      <a:endParaRPr lang="ru-RU" sz="1800" b="1" i="1" dirty="0">
                        <a:solidFill>
                          <a:schemeClr val="accent6">
                            <a:lumMod val="50000"/>
                          </a:schemeClr>
                        </a:solidFill>
                        <a:effectLst/>
                        <a:latin typeface="Times New Roman" pitchFamily="18" charset="0"/>
                        <a:cs typeface="Times New Roman" pitchFamily="18" charset="0"/>
                      </a:endParaRPr>
                    </a:p>
                    <a:p>
                      <a:pPr indent="450215">
                        <a:lnSpc>
                          <a:spcPct val="115000"/>
                        </a:lnSpc>
                        <a:spcAft>
                          <a:spcPts val="0"/>
                        </a:spcAft>
                      </a:pPr>
                      <a:r>
                        <a:rPr lang="uk-UA" sz="1800" b="1" dirty="0">
                          <a:effectLst/>
                          <a:latin typeface="Times New Roman" pitchFamily="18" charset="0"/>
                          <a:cs typeface="Times New Roman" pitchFamily="18" charset="0"/>
                        </a:rPr>
                        <a:t>Поміщики — 16 чол.</a:t>
                      </a:r>
                      <a:endParaRPr lang="ru-RU" sz="1800" b="1" dirty="0">
                        <a:effectLst/>
                        <a:latin typeface="Times New Roman" pitchFamily="18" charset="0"/>
                        <a:cs typeface="Times New Roman" pitchFamily="18" charset="0"/>
                      </a:endParaRPr>
                    </a:p>
                    <a:p>
                      <a:pPr indent="450215">
                        <a:lnSpc>
                          <a:spcPct val="115000"/>
                        </a:lnSpc>
                        <a:spcAft>
                          <a:spcPts val="0"/>
                        </a:spcAft>
                      </a:pPr>
                      <a:r>
                        <a:rPr lang="uk-UA" sz="1800" b="1" dirty="0">
                          <a:effectLst/>
                          <a:latin typeface="Times New Roman" pitchFamily="18" charset="0"/>
                          <a:cs typeface="Times New Roman" pitchFamily="18" charset="0"/>
                        </a:rPr>
                        <a:t>Інтеліґенція — 17 чол.</a:t>
                      </a:r>
                      <a:endParaRPr lang="ru-RU" sz="1800" b="1" dirty="0">
                        <a:effectLst/>
                        <a:latin typeface="Times New Roman" pitchFamily="18" charset="0"/>
                        <a:cs typeface="Times New Roman" pitchFamily="18" charset="0"/>
                      </a:endParaRPr>
                    </a:p>
                    <a:p>
                      <a:pPr indent="450215">
                        <a:lnSpc>
                          <a:spcPct val="115000"/>
                        </a:lnSpc>
                        <a:spcAft>
                          <a:spcPts val="0"/>
                        </a:spcAft>
                      </a:pPr>
                      <a:r>
                        <a:rPr lang="uk-UA" sz="1800" b="1" dirty="0">
                          <a:effectLst/>
                          <a:latin typeface="Times New Roman" pitchFamily="18" charset="0"/>
                          <a:cs typeface="Times New Roman" pitchFamily="18" charset="0"/>
                        </a:rPr>
                        <a:t>Селяни — 6 чол.</a:t>
                      </a:r>
                      <a:endParaRPr lang="ru-RU" sz="1800" b="1" dirty="0">
                        <a:effectLst/>
                        <a:latin typeface="Times New Roman" pitchFamily="18" charset="0"/>
                        <a:cs typeface="Times New Roman" pitchFamily="18" charset="0"/>
                      </a:endParaRPr>
                    </a:p>
                    <a:p>
                      <a:pPr indent="450215">
                        <a:lnSpc>
                          <a:spcPct val="115000"/>
                        </a:lnSpc>
                        <a:spcAft>
                          <a:spcPts val="0"/>
                        </a:spcAft>
                      </a:pPr>
                      <a:r>
                        <a:rPr lang="uk-UA" sz="1800" b="1" dirty="0">
                          <a:effectLst/>
                          <a:latin typeface="Times New Roman" pitchFamily="18" charset="0"/>
                          <a:cs typeface="Times New Roman" pitchFamily="18" charset="0"/>
                        </a:rPr>
                        <a:t>Робітники — 59 чол.</a:t>
                      </a:r>
                      <a:endParaRPr lang="ru-RU" sz="1800" b="1" dirty="0">
                        <a:effectLst/>
                        <a:latin typeface="Times New Roman" pitchFamily="18" charset="0"/>
                        <a:cs typeface="Times New Roman" pitchFamily="18" charset="0"/>
                      </a:endParaRPr>
                    </a:p>
                    <a:p>
                      <a:pPr indent="450215">
                        <a:lnSpc>
                          <a:spcPct val="115000"/>
                        </a:lnSpc>
                        <a:spcAft>
                          <a:spcPts val="0"/>
                        </a:spcAft>
                      </a:pPr>
                      <a:r>
                        <a:rPr lang="uk-UA" sz="1800" b="1" dirty="0">
                          <a:effectLst/>
                          <a:latin typeface="Times New Roman" pitchFamily="18" charset="0"/>
                          <a:cs typeface="Times New Roman" pitchFamily="18" charset="0"/>
                        </a:rPr>
                        <a:t>Священики — 4 чол.</a:t>
                      </a:r>
                      <a:endParaRPr lang="ru-RU" sz="1800" b="1" dirty="0">
                        <a:effectLst/>
                        <a:latin typeface="Times New Roman" pitchFamily="18" charset="0"/>
                        <a:ea typeface="Calibri"/>
                        <a:cs typeface="Times New Roman" pitchFamily="18" charset="0"/>
                      </a:endParaRPr>
                    </a:p>
                  </a:txBody>
                  <a:tcPr marL="0" marR="0" marT="0" marB="0"/>
                </a:tc>
              </a:tr>
              <a:tr h="1839725">
                <a:tc>
                  <a:txBody>
                    <a:bodyPr/>
                    <a:lstStyle/>
                    <a:p>
                      <a:pPr indent="450215">
                        <a:lnSpc>
                          <a:spcPct val="115000"/>
                        </a:lnSpc>
                        <a:spcAft>
                          <a:spcPts val="0"/>
                        </a:spcAft>
                      </a:pPr>
                      <a:r>
                        <a:rPr lang="uk-UA" sz="1800" b="1" i="1" dirty="0">
                          <a:solidFill>
                            <a:schemeClr val="accent6">
                              <a:lumMod val="50000"/>
                            </a:schemeClr>
                          </a:solidFill>
                          <a:effectLst/>
                          <a:latin typeface="Times New Roman" pitchFamily="18" charset="0"/>
                          <a:cs typeface="Times New Roman" pitchFamily="18" charset="0"/>
                        </a:rPr>
                        <a:t>Діяльність</a:t>
                      </a:r>
                      <a:r>
                        <a:rPr lang="uk-UA" sz="1800" b="1" i="1" dirty="0" smtClean="0">
                          <a:solidFill>
                            <a:schemeClr val="accent6">
                              <a:lumMod val="50000"/>
                            </a:schemeClr>
                          </a:solidFill>
                          <a:effectLst/>
                          <a:latin typeface="Times New Roman" pitchFamily="18" charset="0"/>
                          <a:cs typeface="Times New Roman" pitchFamily="18" charset="0"/>
                        </a:rPr>
                        <a:t>:</a:t>
                      </a:r>
                      <a:endParaRPr lang="ru-RU" sz="1800" b="1" i="1" dirty="0" smtClean="0">
                        <a:solidFill>
                          <a:schemeClr val="accent6">
                            <a:lumMod val="50000"/>
                          </a:schemeClr>
                        </a:solidFill>
                        <a:effectLst/>
                        <a:latin typeface="Times New Roman" pitchFamily="18" charset="0"/>
                        <a:cs typeface="Times New Roman" pitchFamily="18" charset="0"/>
                      </a:endParaRPr>
                    </a:p>
                    <a:p>
                      <a:pPr indent="450215">
                        <a:lnSpc>
                          <a:spcPct val="115000"/>
                        </a:lnSpc>
                        <a:spcAft>
                          <a:spcPts val="0"/>
                        </a:spcAft>
                      </a:pPr>
                      <a:r>
                        <a:rPr lang="uk-UA" sz="1800" b="1" dirty="0" smtClean="0">
                          <a:effectLst/>
                          <a:latin typeface="Times New Roman" pitchFamily="18" charset="0"/>
                          <a:cs typeface="Times New Roman" pitchFamily="18" charset="0"/>
                        </a:rPr>
                        <a:t>• </a:t>
                      </a:r>
                      <a:r>
                        <a:rPr lang="uk-UA" sz="1800" b="1" dirty="0">
                          <a:effectLst/>
                          <a:latin typeface="Times New Roman" pitchFamily="18" charset="0"/>
                          <a:cs typeface="Times New Roman" pitchFamily="18" charset="0"/>
                        </a:rPr>
                        <a:t>45 депутатів об’єдналися в українську парламентську громаду;</a:t>
                      </a:r>
                      <a:endParaRPr lang="ru-RU" sz="1800" b="1" dirty="0">
                        <a:effectLst/>
                        <a:latin typeface="Times New Roman" pitchFamily="18" charset="0"/>
                        <a:cs typeface="Times New Roman" pitchFamily="18" charset="0"/>
                      </a:endParaRPr>
                    </a:p>
                    <a:p>
                      <a:pPr indent="450215">
                        <a:lnSpc>
                          <a:spcPct val="115000"/>
                        </a:lnSpc>
                        <a:spcAft>
                          <a:spcPts val="0"/>
                        </a:spcAft>
                      </a:pPr>
                      <a:r>
                        <a:rPr lang="uk-UA" sz="1800" b="1" dirty="0">
                          <a:effectLst/>
                          <a:latin typeface="Times New Roman" pitchFamily="18" charset="0"/>
                          <a:cs typeface="Times New Roman" pitchFamily="18" charset="0"/>
                        </a:rPr>
                        <a:t>• мали друкований орган «</a:t>
                      </a:r>
                      <a:r>
                        <a:rPr lang="uk-UA" sz="1800" b="1" dirty="0" smtClean="0">
                          <a:effectLst/>
                          <a:latin typeface="Times New Roman" pitchFamily="18" charset="0"/>
                          <a:cs typeface="Times New Roman" pitchFamily="18" charset="0"/>
                        </a:rPr>
                        <a:t>Український </a:t>
                      </a:r>
                      <a:r>
                        <a:rPr lang="uk-UA" sz="1800" b="1" dirty="0">
                          <a:effectLst/>
                          <a:latin typeface="Times New Roman" pitchFamily="18" charset="0"/>
                          <a:cs typeface="Times New Roman" pitchFamily="18" charset="0"/>
                        </a:rPr>
                        <a:t>вісник»;</a:t>
                      </a:r>
                      <a:endParaRPr lang="ru-RU" sz="1800" b="1" dirty="0">
                        <a:effectLst/>
                        <a:latin typeface="Times New Roman" pitchFamily="18" charset="0"/>
                        <a:cs typeface="Times New Roman" pitchFamily="18" charset="0"/>
                      </a:endParaRPr>
                    </a:p>
                    <a:p>
                      <a:pPr indent="450215">
                        <a:lnSpc>
                          <a:spcPct val="115000"/>
                        </a:lnSpc>
                        <a:spcAft>
                          <a:spcPts val="0"/>
                        </a:spcAft>
                      </a:pPr>
                      <a:r>
                        <a:rPr lang="uk-UA" sz="1800" b="1" dirty="0">
                          <a:effectLst/>
                          <a:latin typeface="Times New Roman" pitchFamily="18" charset="0"/>
                          <a:cs typeface="Times New Roman" pitchFamily="18" charset="0"/>
                        </a:rPr>
                        <a:t>• голова громади — Ілля Шраг;</a:t>
                      </a:r>
                      <a:endParaRPr lang="ru-RU" sz="1800" b="1" dirty="0">
                        <a:effectLst/>
                        <a:latin typeface="Times New Roman" pitchFamily="18" charset="0"/>
                        <a:cs typeface="Times New Roman" pitchFamily="18" charset="0"/>
                      </a:endParaRPr>
                    </a:p>
                    <a:p>
                      <a:pPr indent="450215">
                        <a:lnSpc>
                          <a:spcPct val="115000"/>
                        </a:lnSpc>
                        <a:spcAft>
                          <a:spcPts val="0"/>
                        </a:spcAft>
                      </a:pPr>
                      <a:r>
                        <a:rPr lang="uk-UA" sz="1800" b="1" dirty="0">
                          <a:effectLst/>
                          <a:latin typeface="Times New Roman" pitchFamily="18" charset="0"/>
                          <a:cs typeface="Times New Roman" pitchFamily="18" charset="0"/>
                        </a:rPr>
                        <a:t>• домагалися автономії України та українізації державного управління і освіти</a:t>
                      </a:r>
                      <a:endParaRPr lang="ru-RU" sz="1800" b="1" dirty="0">
                        <a:effectLst/>
                        <a:latin typeface="Times New Roman" pitchFamily="18" charset="0"/>
                        <a:ea typeface="Calibri"/>
                        <a:cs typeface="Times New Roman" pitchFamily="18" charset="0"/>
                      </a:endParaRPr>
                    </a:p>
                  </a:txBody>
                  <a:tcPr marL="0" marR="0" marT="0" marB="0"/>
                </a:tc>
                <a:tc>
                  <a:txBody>
                    <a:bodyPr/>
                    <a:lstStyle/>
                    <a:p>
                      <a:pPr indent="450215">
                        <a:lnSpc>
                          <a:spcPct val="115000"/>
                        </a:lnSpc>
                        <a:spcAft>
                          <a:spcPts val="0"/>
                        </a:spcAft>
                      </a:pPr>
                      <a:r>
                        <a:rPr lang="uk-UA" sz="1800" b="1" dirty="0">
                          <a:solidFill>
                            <a:schemeClr val="accent6">
                              <a:lumMod val="50000"/>
                            </a:schemeClr>
                          </a:solidFill>
                          <a:effectLst/>
                          <a:latin typeface="Times New Roman" pitchFamily="18" charset="0"/>
                          <a:cs typeface="Times New Roman" pitchFamily="18" charset="0"/>
                        </a:rPr>
                        <a:t>Діяльність:</a:t>
                      </a:r>
                      <a:endParaRPr lang="ru-RU" sz="1800" b="1" dirty="0">
                        <a:solidFill>
                          <a:schemeClr val="accent6">
                            <a:lumMod val="50000"/>
                          </a:schemeClr>
                        </a:solidFill>
                        <a:effectLst/>
                        <a:latin typeface="Times New Roman" pitchFamily="18" charset="0"/>
                        <a:cs typeface="Times New Roman" pitchFamily="18" charset="0"/>
                      </a:endParaRPr>
                    </a:p>
                    <a:p>
                      <a:pPr indent="450215">
                        <a:lnSpc>
                          <a:spcPct val="115000"/>
                        </a:lnSpc>
                        <a:spcAft>
                          <a:spcPts val="0"/>
                        </a:spcAft>
                      </a:pPr>
                      <a:r>
                        <a:rPr lang="uk-UA" sz="1800" b="1" dirty="0">
                          <a:effectLst/>
                          <a:latin typeface="Times New Roman" pitchFamily="18" charset="0"/>
                          <a:cs typeface="Times New Roman" pitchFamily="18" charset="0"/>
                        </a:rPr>
                        <a:t>• 47 депутатів об’єдналися в українську парламентську громаду;</a:t>
                      </a:r>
                      <a:endParaRPr lang="ru-RU" sz="1800" b="1" dirty="0">
                        <a:effectLst/>
                        <a:latin typeface="Times New Roman" pitchFamily="18" charset="0"/>
                        <a:cs typeface="Times New Roman" pitchFamily="18" charset="0"/>
                      </a:endParaRPr>
                    </a:p>
                    <a:p>
                      <a:pPr indent="450215">
                        <a:lnSpc>
                          <a:spcPct val="115000"/>
                        </a:lnSpc>
                        <a:spcAft>
                          <a:spcPts val="0"/>
                        </a:spcAft>
                      </a:pPr>
                      <a:r>
                        <a:rPr lang="uk-UA" sz="1800" b="1" dirty="0">
                          <a:effectLst/>
                          <a:latin typeface="Times New Roman" pitchFamily="18" charset="0"/>
                          <a:cs typeface="Times New Roman" pitchFamily="18" charset="0"/>
                        </a:rPr>
                        <a:t>• мали друкований орган «Рідна</a:t>
                      </a:r>
                      <a:endParaRPr lang="ru-RU" sz="1800" b="1" dirty="0">
                        <a:effectLst/>
                        <a:latin typeface="Times New Roman" pitchFamily="18" charset="0"/>
                        <a:cs typeface="Times New Roman" pitchFamily="18" charset="0"/>
                      </a:endParaRPr>
                    </a:p>
                    <a:p>
                      <a:pPr indent="450215">
                        <a:lnSpc>
                          <a:spcPct val="115000"/>
                        </a:lnSpc>
                        <a:spcAft>
                          <a:spcPts val="0"/>
                        </a:spcAft>
                      </a:pPr>
                      <a:r>
                        <a:rPr lang="uk-UA" sz="1800" b="1" dirty="0">
                          <a:effectLst/>
                          <a:latin typeface="Times New Roman" pitchFamily="18" charset="0"/>
                          <a:cs typeface="Times New Roman" pitchFamily="18" charset="0"/>
                        </a:rPr>
                        <a:t>справа — Вісті з Думи»;</a:t>
                      </a:r>
                      <a:endParaRPr lang="ru-RU" sz="1800" b="1" dirty="0">
                        <a:effectLst/>
                        <a:latin typeface="Times New Roman" pitchFamily="18" charset="0"/>
                        <a:cs typeface="Times New Roman" pitchFamily="18" charset="0"/>
                      </a:endParaRPr>
                    </a:p>
                    <a:p>
                      <a:pPr indent="450215">
                        <a:lnSpc>
                          <a:spcPct val="115000"/>
                        </a:lnSpc>
                        <a:spcAft>
                          <a:spcPts val="0"/>
                        </a:spcAft>
                      </a:pPr>
                      <a:r>
                        <a:rPr lang="uk-UA" sz="1800" b="1" dirty="0">
                          <a:effectLst/>
                          <a:latin typeface="Times New Roman" pitchFamily="18" charset="0"/>
                          <a:cs typeface="Times New Roman" pitchFamily="18" charset="0"/>
                        </a:rPr>
                        <a:t>• домагалися автономії України,</a:t>
                      </a:r>
                      <a:endParaRPr lang="ru-RU" sz="1800" b="1" dirty="0">
                        <a:effectLst/>
                        <a:latin typeface="Times New Roman" pitchFamily="18" charset="0"/>
                        <a:cs typeface="Times New Roman" pitchFamily="18" charset="0"/>
                      </a:endParaRPr>
                    </a:p>
                    <a:p>
                      <a:pPr indent="450215">
                        <a:lnSpc>
                          <a:spcPct val="115000"/>
                        </a:lnSpc>
                        <a:spcAft>
                          <a:spcPts val="0"/>
                        </a:spcAft>
                      </a:pPr>
                      <a:r>
                        <a:rPr lang="uk-UA" sz="1800" b="1" dirty="0">
                          <a:effectLst/>
                          <a:latin typeface="Times New Roman" pitchFamily="18" charset="0"/>
                          <a:cs typeface="Times New Roman" pitchFamily="18" charset="0"/>
                        </a:rPr>
                        <a:t>місцевого самоуправління, української мови в школах, суді і церкві</a:t>
                      </a:r>
                      <a:endParaRPr lang="ru-RU" sz="1800" b="1" dirty="0">
                        <a:effectLst/>
                        <a:latin typeface="Times New Roman" pitchFamily="18" charset="0"/>
                        <a:cs typeface="Times New Roman" pitchFamily="18" charset="0"/>
                      </a:endParaRPr>
                    </a:p>
                    <a:p>
                      <a:pPr indent="450215">
                        <a:lnSpc>
                          <a:spcPct val="115000"/>
                        </a:lnSpc>
                        <a:spcAft>
                          <a:spcPts val="0"/>
                        </a:spcAft>
                      </a:pPr>
                      <a:r>
                        <a:rPr lang="uk-UA" sz="1800" b="1" dirty="0">
                          <a:effectLst/>
                          <a:latin typeface="Times New Roman" pitchFamily="18" charset="0"/>
                          <a:cs typeface="Times New Roman" pitchFamily="18" charset="0"/>
                        </a:rPr>
                        <a:t> </a:t>
                      </a:r>
                      <a:endParaRPr lang="ru-RU" sz="1800" b="1" dirty="0">
                        <a:effectLst/>
                        <a:latin typeface="Times New Roman" pitchFamily="18" charset="0"/>
                        <a:ea typeface="Calibri"/>
                        <a:cs typeface="Times New Roman" pitchFamily="18" charset="0"/>
                      </a:endParaRPr>
                    </a:p>
                  </a:txBody>
                  <a:tcPr marL="0" marR="0" marT="0" marB="0"/>
                </a:tc>
              </a:tr>
            </a:tbl>
          </a:graphicData>
        </a:graphic>
      </p:graphicFrame>
    </p:spTree>
    <p:extLst>
      <p:ext uri="{BB962C8B-B14F-4D97-AF65-F5344CB8AC3E}">
        <p14:creationId xmlns:p14="http://schemas.microsoft.com/office/powerpoint/2010/main" val="1384113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ukrmap.su/program2010/uh10/uh10_6_files/clip_image00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79998"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02114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88640"/>
            <a:ext cx="8802268" cy="6186309"/>
          </a:xfrm>
          <a:prstGeom prst="rect">
            <a:avLst/>
          </a:prstGeom>
        </p:spPr>
        <p:txBody>
          <a:bodyPr wrap="square">
            <a:spAutoFit/>
          </a:bodyPr>
          <a:lstStyle/>
          <a:p>
            <a:r>
              <a:rPr lang="uk-UA" b="1" dirty="0" smtClean="0">
                <a:latin typeface="Times New Roman" pitchFamily="18" charset="0"/>
                <a:cs typeface="Times New Roman" pitchFamily="18" charset="0"/>
              </a:rPr>
              <a:t>Хронологія</a:t>
            </a:r>
          </a:p>
          <a:p>
            <a:r>
              <a:rPr lang="uk-UA" b="1" dirty="0" smtClean="0">
                <a:latin typeface="Times New Roman" pitchFamily="18" charset="0"/>
                <a:cs typeface="Times New Roman" pitchFamily="18" charset="0"/>
              </a:rPr>
              <a:t>1. </a:t>
            </a:r>
            <a:r>
              <a:rPr lang="uk-UA" dirty="0" smtClean="0">
                <a:latin typeface="Times New Roman" pitchFamily="18" charset="0"/>
                <a:cs typeface="Times New Roman" pitchFamily="18" charset="0"/>
              </a:rPr>
              <a:t>Коли цар Микола ІІ, у відповідь на революційні події в Росії, оприлюднив свій маніфест?</a:t>
            </a:r>
          </a:p>
          <a:p>
            <a:r>
              <a:rPr lang="uk-UA" b="1" dirty="0" smtClean="0">
                <a:latin typeface="Times New Roman" pitchFamily="18" charset="0"/>
                <a:cs typeface="Times New Roman" pitchFamily="18" charset="0"/>
              </a:rPr>
              <a:t>А. </a:t>
            </a:r>
            <a:r>
              <a:rPr lang="uk-UA" dirty="0" smtClean="0">
                <a:latin typeface="Times New Roman" pitchFamily="18" charset="0"/>
                <a:cs typeface="Times New Roman" pitchFamily="18" charset="0"/>
              </a:rPr>
              <a:t>17 жовтня 1906 р.                                             </a:t>
            </a:r>
            <a:r>
              <a:rPr lang="uk-UA" b="1" dirty="0" smtClean="0">
                <a:latin typeface="Times New Roman" pitchFamily="18" charset="0"/>
                <a:cs typeface="Times New Roman" pitchFamily="18" charset="0"/>
              </a:rPr>
              <a:t>В. </a:t>
            </a:r>
            <a:r>
              <a:rPr lang="uk-UA" dirty="0" smtClean="0">
                <a:latin typeface="Times New Roman" pitchFamily="18" charset="0"/>
                <a:cs typeface="Times New Roman" pitchFamily="18" charset="0"/>
              </a:rPr>
              <a:t>17 лютого 1905 р.</a:t>
            </a:r>
          </a:p>
          <a:p>
            <a:r>
              <a:rPr lang="uk-UA" b="1" dirty="0" smtClean="0">
                <a:latin typeface="Times New Roman" pitchFamily="18" charset="0"/>
                <a:cs typeface="Times New Roman" pitchFamily="18" charset="0"/>
              </a:rPr>
              <a:t>Б. </a:t>
            </a:r>
            <a:r>
              <a:rPr lang="uk-UA" dirty="0" smtClean="0">
                <a:latin typeface="Times New Roman" pitchFamily="18" charset="0"/>
                <a:cs typeface="Times New Roman" pitchFamily="18" charset="0"/>
              </a:rPr>
              <a:t>17 жовтня 1905 р.                                             </a:t>
            </a:r>
            <a:r>
              <a:rPr lang="uk-UA" b="1" dirty="0" smtClean="0">
                <a:latin typeface="Times New Roman" pitchFamily="18" charset="0"/>
                <a:cs typeface="Times New Roman" pitchFamily="18" charset="0"/>
              </a:rPr>
              <a:t>Г. </a:t>
            </a:r>
            <a:r>
              <a:rPr lang="uk-UA" dirty="0" smtClean="0">
                <a:latin typeface="Times New Roman" pitchFamily="18" charset="0"/>
                <a:cs typeface="Times New Roman" pitchFamily="18" charset="0"/>
              </a:rPr>
              <a:t>17 лютого 1906 р.</a:t>
            </a:r>
          </a:p>
          <a:p>
            <a:endParaRPr lang="uk-UA" b="1" i="1" dirty="0" smtClean="0">
              <a:latin typeface="Times New Roman" pitchFamily="18" charset="0"/>
              <a:cs typeface="Times New Roman" pitchFamily="18" charset="0"/>
            </a:endParaRPr>
          </a:p>
          <a:p>
            <a:r>
              <a:rPr lang="uk-UA" b="1" i="1" dirty="0" smtClean="0">
                <a:latin typeface="Times New Roman" pitchFamily="18" charset="0"/>
                <a:cs typeface="Times New Roman" pitchFamily="18" charset="0"/>
              </a:rPr>
              <a:t>Послідовність</a:t>
            </a:r>
          </a:p>
          <a:p>
            <a:r>
              <a:rPr lang="uk-UA" b="1" dirty="0" smtClean="0">
                <a:latin typeface="Times New Roman" pitchFamily="18" charset="0"/>
                <a:cs typeface="Times New Roman" pitchFamily="18" charset="0"/>
              </a:rPr>
              <a:t>2. </a:t>
            </a:r>
            <a:r>
              <a:rPr lang="uk-UA" dirty="0" smtClean="0">
                <a:latin typeface="Times New Roman" pitchFamily="18" charset="0"/>
                <a:cs typeface="Times New Roman" pitchFamily="18" charset="0"/>
              </a:rPr>
              <a:t>Установіть послідовність революційних виступів моряків та солдат, які відбулися в 1905 р.</a:t>
            </a:r>
          </a:p>
          <a:p>
            <a:r>
              <a:rPr lang="uk-UA" b="1" dirty="0" smtClean="0">
                <a:latin typeface="Times New Roman" pitchFamily="18" charset="0"/>
                <a:cs typeface="Times New Roman" pitchFamily="18" charset="0"/>
              </a:rPr>
              <a:t>А. </a:t>
            </a:r>
            <a:r>
              <a:rPr lang="uk-UA" dirty="0" smtClean="0">
                <a:latin typeface="Times New Roman" pitchFamily="18" charset="0"/>
                <a:cs typeface="Times New Roman" pitchFamily="18" charset="0"/>
              </a:rPr>
              <a:t>Повстання моряків на панцернику «Князь </a:t>
            </a:r>
            <a:r>
              <a:rPr lang="uk-UA" dirty="0" err="1" smtClean="0">
                <a:latin typeface="Times New Roman" pitchFamily="18" charset="0"/>
                <a:cs typeface="Times New Roman" pitchFamily="18" charset="0"/>
              </a:rPr>
              <a:t>Потьомкін-Тавричеський</a:t>
            </a:r>
            <a:r>
              <a:rPr lang="uk-UA" dirty="0" smtClean="0">
                <a:latin typeface="Times New Roman" pitchFamily="18" charset="0"/>
                <a:cs typeface="Times New Roman" pitchFamily="18" charset="0"/>
              </a:rPr>
              <a:t>».</a:t>
            </a:r>
          </a:p>
          <a:p>
            <a:r>
              <a:rPr lang="uk-UA" b="1" dirty="0" smtClean="0">
                <a:latin typeface="Times New Roman" pitchFamily="18" charset="0"/>
                <a:cs typeface="Times New Roman" pitchFamily="18" charset="0"/>
              </a:rPr>
              <a:t>Б. </a:t>
            </a:r>
            <a:r>
              <a:rPr lang="uk-UA" dirty="0" smtClean="0">
                <a:latin typeface="Times New Roman" pitchFamily="18" charset="0"/>
                <a:cs typeface="Times New Roman" pitchFamily="18" charset="0"/>
              </a:rPr>
              <a:t>Збройний виступ моряків та робітників у Севастополі.</a:t>
            </a:r>
          </a:p>
          <a:p>
            <a:r>
              <a:rPr lang="uk-UA" b="1" dirty="0" smtClean="0">
                <a:latin typeface="Times New Roman" pitchFamily="18" charset="0"/>
                <a:cs typeface="Times New Roman" pitchFamily="18" charset="0"/>
              </a:rPr>
              <a:t>В. </a:t>
            </a:r>
            <a:r>
              <a:rPr lang="uk-UA" dirty="0" smtClean="0">
                <a:latin typeface="Times New Roman" pitchFamily="18" charset="0"/>
                <a:cs typeface="Times New Roman" pitchFamily="18" charset="0"/>
              </a:rPr>
              <a:t>Повстання моряків під керівництвом П. Шмідта.</a:t>
            </a:r>
          </a:p>
          <a:p>
            <a:r>
              <a:rPr lang="uk-UA" b="1" dirty="0" smtClean="0">
                <a:latin typeface="Times New Roman" pitchFamily="18" charset="0"/>
                <a:cs typeface="Times New Roman" pitchFamily="18" charset="0"/>
              </a:rPr>
              <a:t>Г. </a:t>
            </a:r>
            <a:r>
              <a:rPr lang="uk-UA" dirty="0" smtClean="0">
                <a:latin typeface="Times New Roman" pitchFamily="18" charset="0"/>
                <a:cs typeface="Times New Roman" pitchFamily="18" charset="0"/>
              </a:rPr>
              <a:t>Виступ солдат під керівництвом Б. Жаданівського.</a:t>
            </a:r>
          </a:p>
          <a:p>
            <a:endParaRPr lang="uk-UA" b="1" i="1" dirty="0" smtClean="0">
              <a:latin typeface="Times New Roman" pitchFamily="18" charset="0"/>
              <a:cs typeface="Times New Roman" pitchFamily="18" charset="0"/>
            </a:endParaRPr>
          </a:p>
          <a:p>
            <a:r>
              <a:rPr lang="uk-UA" b="1" i="1" dirty="0" smtClean="0">
                <a:latin typeface="Times New Roman" pitchFamily="18" charset="0"/>
                <a:cs typeface="Times New Roman" pitchFamily="18" charset="0"/>
              </a:rPr>
              <a:t>Відповідність</a:t>
            </a:r>
          </a:p>
          <a:p>
            <a:r>
              <a:rPr lang="uk-UA" b="1" dirty="0" smtClean="0">
                <a:latin typeface="Times New Roman" pitchFamily="18" charset="0"/>
                <a:cs typeface="Times New Roman" pitchFamily="18" charset="0"/>
              </a:rPr>
              <a:t>3. </a:t>
            </a:r>
            <a:r>
              <a:rPr lang="uk-UA" dirty="0" smtClean="0">
                <a:latin typeface="Times New Roman" pitchFamily="18" charset="0"/>
                <a:cs typeface="Times New Roman" pitchFamily="18" charset="0"/>
              </a:rPr>
              <a:t>Установіть відповідність між іменами та подіями, з якими вони були пов’язані.</a:t>
            </a:r>
          </a:p>
          <a:p>
            <a:r>
              <a:rPr lang="uk-UA" b="1" dirty="0" smtClean="0">
                <a:latin typeface="Times New Roman" pitchFamily="18" charset="0"/>
                <a:cs typeface="Times New Roman" pitchFamily="18" charset="0"/>
              </a:rPr>
              <a:t>А. </a:t>
            </a:r>
            <a:r>
              <a:rPr lang="uk-UA" dirty="0" smtClean="0">
                <a:latin typeface="Times New Roman" pitchFamily="18" charset="0"/>
                <a:cs typeface="Times New Roman" pitchFamily="18" charset="0"/>
              </a:rPr>
              <a:t>Г. Вакуленчук.                           </a:t>
            </a:r>
            <a:r>
              <a:rPr lang="uk-UA" b="1" dirty="0" smtClean="0">
                <a:latin typeface="Times New Roman" pitchFamily="18" charset="0"/>
                <a:cs typeface="Times New Roman" pitchFamily="18" charset="0"/>
              </a:rPr>
              <a:t>1. </a:t>
            </a:r>
            <a:r>
              <a:rPr lang="uk-UA" dirty="0" smtClean="0">
                <a:latin typeface="Times New Roman" pitchFamily="18" charset="0"/>
                <a:cs typeface="Times New Roman" pitchFamily="18" charset="0"/>
              </a:rPr>
              <a:t>Повстання селян на Сумщині.</a:t>
            </a:r>
          </a:p>
          <a:p>
            <a:r>
              <a:rPr lang="uk-UA" b="1" dirty="0" smtClean="0">
                <a:latin typeface="Times New Roman" pitchFamily="18" charset="0"/>
                <a:cs typeface="Times New Roman" pitchFamily="18" charset="0"/>
              </a:rPr>
              <a:t>Б. </a:t>
            </a:r>
            <a:r>
              <a:rPr lang="uk-UA" dirty="0" smtClean="0">
                <a:latin typeface="Times New Roman" pitchFamily="18" charset="0"/>
                <a:cs typeface="Times New Roman" pitchFamily="18" charset="0"/>
              </a:rPr>
              <a:t>Б. Жаданівський.                       </a:t>
            </a:r>
            <a:r>
              <a:rPr lang="uk-UA" b="1" dirty="0" smtClean="0">
                <a:latin typeface="Times New Roman" pitchFamily="18" charset="0"/>
                <a:cs typeface="Times New Roman" pitchFamily="18" charset="0"/>
              </a:rPr>
              <a:t>2. </a:t>
            </a:r>
            <a:r>
              <a:rPr lang="uk-UA" dirty="0" smtClean="0">
                <a:latin typeface="Times New Roman" pitchFamily="18" charset="0"/>
                <a:cs typeface="Times New Roman" pitchFamily="18" charset="0"/>
              </a:rPr>
              <a:t>Повстання моряків у Севастополі.</a:t>
            </a:r>
          </a:p>
          <a:p>
            <a:r>
              <a:rPr lang="uk-UA" b="1" dirty="0" smtClean="0">
                <a:latin typeface="Times New Roman" pitchFamily="18" charset="0"/>
                <a:cs typeface="Times New Roman" pitchFamily="18" charset="0"/>
              </a:rPr>
              <a:t>В. </a:t>
            </a:r>
            <a:r>
              <a:rPr lang="uk-UA" dirty="0" smtClean="0">
                <a:latin typeface="Times New Roman" pitchFamily="18" charset="0"/>
                <a:cs typeface="Times New Roman" pitchFamily="18" charset="0"/>
              </a:rPr>
              <a:t>П. Шмідт.                                   </a:t>
            </a:r>
            <a:r>
              <a:rPr lang="uk-UA" b="1" dirty="0" smtClean="0">
                <a:latin typeface="Times New Roman" pitchFamily="18" charset="0"/>
                <a:cs typeface="Times New Roman" pitchFamily="18" charset="0"/>
              </a:rPr>
              <a:t>3</a:t>
            </a:r>
            <a:r>
              <a:rPr lang="uk-UA" dirty="0" smtClean="0">
                <a:latin typeface="Times New Roman" pitchFamily="18" charset="0"/>
                <a:cs typeface="Times New Roman" pitchFamily="18" charset="0"/>
              </a:rPr>
              <a:t>. Повстання селян у Великих </a:t>
            </a:r>
            <a:r>
              <a:rPr lang="uk-UA" dirty="0" err="1" smtClean="0">
                <a:latin typeface="Times New Roman" pitchFamily="18" charset="0"/>
                <a:cs typeface="Times New Roman" pitchFamily="18" charset="0"/>
              </a:rPr>
              <a:t>Сорочинцях</a:t>
            </a:r>
            <a:r>
              <a:rPr lang="uk-UA" dirty="0" smtClean="0">
                <a:latin typeface="Times New Roman" pitchFamily="18" charset="0"/>
                <a:cs typeface="Times New Roman" pitchFamily="18" charset="0"/>
              </a:rPr>
              <a:t>.</a:t>
            </a:r>
          </a:p>
          <a:p>
            <a:r>
              <a:rPr lang="uk-UA" b="1" dirty="0" smtClean="0">
                <a:latin typeface="Times New Roman" pitchFamily="18" charset="0"/>
                <a:cs typeface="Times New Roman" pitchFamily="18" charset="0"/>
              </a:rPr>
              <a:t>Г. </a:t>
            </a:r>
            <a:r>
              <a:rPr lang="uk-UA" dirty="0" smtClean="0">
                <a:latin typeface="Times New Roman" pitchFamily="18" charset="0"/>
                <a:cs typeface="Times New Roman" pitchFamily="18" charset="0"/>
              </a:rPr>
              <a:t>Г. </a:t>
            </a:r>
            <a:r>
              <a:rPr lang="uk-UA" dirty="0" err="1" smtClean="0">
                <a:latin typeface="Times New Roman" pitchFamily="18" charset="0"/>
                <a:cs typeface="Times New Roman" pitchFamily="18" charset="0"/>
              </a:rPr>
              <a:t>Безвіконний</a:t>
            </a:r>
            <a:r>
              <a:rPr lang="uk-UA" dirty="0" smtClean="0">
                <a:latin typeface="Times New Roman" pitchFamily="18" charset="0"/>
                <a:cs typeface="Times New Roman" pitchFamily="18" charset="0"/>
              </a:rPr>
              <a:t>.                          </a:t>
            </a:r>
            <a:r>
              <a:rPr lang="uk-UA" b="1" dirty="0" smtClean="0">
                <a:latin typeface="Times New Roman" pitchFamily="18" charset="0"/>
                <a:cs typeface="Times New Roman" pitchFamily="18" charset="0"/>
              </a:rPr>
              <a:t>4. </a:t>
            </a:r>
            <a:r>
              <a:rPr lang="uk-UA" dirty="0" smtClean="0">
                <a:latin typeface="Times New Roman" pitchFamily="18" charset="0"/>
                <a:cs typeface="Times New Roman" pitchFamily="18" charset="0"/>
              </a:rPr>
              <a:t>Повстання на панцернику «Князь</a:t>
            </a:r>
          </a:p>
          <a:p>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Потьомкін-Тавричеський</a:t>
            </a:r>
            <a:r>
              <a:rPr lang="uk-UA" dirty="0" smtClean="0">
                <a:latin typeface="Times New Roman" pitchFamily="18" charset="0"/>
                <a:cs typeface="Times New Roman" pitchFamily="18" charset="0"/>
              </a:rPr>
              <a:t>».</a:t>
            </a:r>
          </a:p>
          <a:p>
            <a:r>
              <a:rPr lang="uk-UA" b="1" dirty="0" smtClean="0">
                <a:latin typeface="Times New Roman" pitchFamily="18" charset="0"/>
                <a:cs typeface="Times New Roman" pitchFamily="18" charset="0"/>
              </a:rPr>
              <a:t>                                                        5</a:t>
            </a:r>
            <a:r>
              <a:rPr lang="uk-UA" dirty="0" smtClean="0">
                <a:latin typeface="Times New Roman" pitchFamily="18" charset="0"/>
                <a:cs typeface="Times New Roman" pitchFamily="18" charset="0"/>
              </a:rPr>
              <a:t>. Повстання солдат у Києві.</a:t>
            </a: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1385006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46714"/>
            <a:ext cx="7776864" cy="1538883"/>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lvl="0" algn="ctr"/>
            <a:r>
              <a:rPr lang="uk-UA" sz="4000" b="1" dirty="0" smtClean="0">
                <a:ln/>
                <a:solidFill>
                  <a:schemeClr val="accent3"/>
                </a:solidFill>
              </a:rPr>
              <a:t>Причини </a:t>
            </a:r>
            <a:r>
              <a:rPr lang="uk-UA" sz="4000" b="1" dirty="0">
                <a:ln/>
                <a:solidFill>
                  <a:schemeClr val="accent3"/>
                </a:solidFill>
              </a:rPr>
              <a:t>революції</a:t>
            </a:r>
            <a:endParaRPr lang="ru-RU" sz="4000" b="1" dirty="0">
              <a:ln/>
              <a:solidFill>
                <a:schemeClr val="accent3"/>
              </a:solidFill>
            </a:endParaRPr>
          </a:p>
          <a:p>
            <a:pPr algn="ctr"/>
            <a:endParaRPr lang="ru-RU" sz="5400" b="1" dirty="0">
              <a:ln/>
              <a:solidFill>
                <a:schemeClr val="accent3"/>
              </a:solidFill>
            </a:endParaRPr>
          </a:p>
        </p:txBody>
      </p:sp>
      <p:sp>
        <p:nvSpPr>
          <p:cNvPr id="5" name="Прямоугольник 4"/>
          <p:cNvSpPr/>
          <p:nvPr/>
        </p:nvSpPr>
        <p:spPr>
          <a:xfrm>
            <a:off x="183675" y="816155"/>
            <a:ext cx="8784976" cy="5324535"/>
          </a:xfrm>
          <a:prstGeom prst="rect">
            <a:avLst/>
          </a:prstGeom>
        </p:spPr>
        <p:txBody>
          <a:bodyPr wrap="square">
            <a:spAutoFit/>
          </a:bodyPr>
          <a:lstStyle/>
          <a:p>
            <a:pPr algn="ctr"/>
            <a:r>
              <a:rPr lang="uk-UA" sz="2400" b="1" i="1" dirty="0">
                <a:solidFill>
                  <a:srgbClr val="C00000"/>
                </a:solidFill>
              </a:rPr>
              <a:t>Із праці О. Д. Бойка «Історія України»</a:t>
            </a:r>
            <a:endParaRPr lang="ru-RU" sz="2400" b="1" dirty="0">
              <a:solidFill>
                <a:srgbClr val="C00000"/>
              </a:solidFill>
            </a:endParaRPr>
          </a:p>
          <a:p>
            <a:r>
              <a:rPr lang="uk-UA" sz="2000" dirty="0"/>
              <a:t>«Зволікання з остаточним вирішенням аграрного питання, посилення експлуатації робітничого класу, об’єктивна зацікавленість буржуазії в її залученні до розв’язання важливих державних проблем, національний гніт, відсутність демократичних свобод тощо створювали ґрунт для стихійного вибуху невдоволення народних мас. Проте можливість виступу стала реальною лише завдяки появі та зміцненню наприкінці ХІХ — на початку ХХ ст. широкого спектра політичних партій, розширенню сфери їхніх дій, посиленню впливу на маси; втраті авторитету та частковому послабленню царизму у зв’язку з поразкою в російсько-японській війні 1904–1905 років».</a:t>
            </a:r>
            <a:endParaRPr lang="ru-RU" sz="2000" dirty="0"/>
          </a:p>
          <a:p>
            <a:endParaRPr lang="uk-UA" i="1" dirty="0" smtClean="0"/>
          </a:p>
          <a:p>
            <a:r>
              <a:rPr lang="uk-UA" i="1" dirty="0" smtClean="0">
                <a:solidFill>
                  <a:srgbClr val="C00000"/>
                </a:solidFill>
              </a:rPr>
              <a:t>Завдання</a:t>
            </a:r>
            <a:endParaRPr lang="ru-RU" dirty="0">
              <a:solidFill>
                <a:srgbClr val="C00000"/>
              </a:solidFill>
            </a:endParaRPr>
          </a:p>
          <a:p>
            <a:r>
              <a:rPr lang="uk-UA" sz="2000" dirty="0"/>
              <a:t>1. Проаналізувавши текст, визначте економічні, соціальні і політичні причини революції 1905–1907 рр. у Російській імперії.</a:t>
            </a:r>
            <a:endParaRPr lang="ru-RU" sz="2000" dirty="0"/>
          </a:p>
          <a:p>
            <a:r>
              <a:rPr lang="uk-UA" sz="2000" dirty="0"/>
              <a:t>2. Чому автор вважає, що саме на початку ХХ ст. настав слушний момент для революційного виступу?</a:t>
            </a:r>
            <a:endParaRPr lang="ru-RU" sz="2000" dirty="0"/>
          </a:p>
        </p:txBody>
      </p:sp>
    </p:spTree>
    <p:extLst>
      <p:ext uri="{BB962C8B-B14F-4D97-AF65-F5344CB8AC3E}">
        <p14:creationId xmlns:p14="http://schemas.microsoft.com/office/powerpoint/2010/main" val="15753162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extLst>
              <p:ext uri="{D42A27DB-BD31-4B8C-83A1-F6EECF244321}">
                <p14:modId xmlns:p14="http://schemas.microsoft.com/office/powerpoint/2010/main" val="2052180739"/>
              </p:ext>
            </p:extLst>
          </p:nvPr>
        </p:nvGraphicFramePr>
        <p:xfrm>
          <a:off x="323528" y="257284"/>
          <a:ext cx="8568952" cy="6157239"/>
        </p:xfrm>
        <a:graphic>
          <a:graphicData uri="http://schemas.openxmlformats.org/drawingml/2006/table">
            <a:tbl>
              <a:tblPr firstRow="1" firstCol="1" bandRow="1">
                <a:tableStyleId>{7DF18680-E054-41AD-8BC1-D1AEF772440D}</a:tableStyleId>
              </a:tblPr>
              <a:tblGrid>
                <a:gridCol w="1340689"/>
                <a:gridCol w="7228263"/>
              </a:tblGrid>
              <a:tr h="312103">
                <a:tc gridSpan="2">
                  <a:txBody>
                    <a:bodyPr/>
                    <a:lstStyle/>
                    <a:p>
                      <a:pPr indent="450215" algn="ctr">
                        <a:lnSpc>
                          <a:spcPct val="115000"/>
                        </a:lnSpc>
                        <a:spcAft>
                          <a:spcPts val="0"/>
                        </a:spcAft>
                      </a:pPr>
                      <a:r>
                        <a:rPr lang="uk-UA" sz="1800" dirty="0">
                          <a:effectLst/>
                        </a:rPr>
                        <a:t>Причини революції 1905–1907 рр.</a:t>
                      </a:r>
                      <a:endParaRPr lang="ru-RU" sz="1800" b="1" dirty="0">
                        <a:effectLst/>
                        <a:latin typeface="Times New Roman" pitchFamily="18" charset="0"/>
                        <a:ea typeface="Calibri"/>
                        <a:cs typeface="Times New Roman" pitchFamily="18" charset="0"/>
                      </a:endParaRPr>
                    </a:p>
                  </a:txBody>
                  <a:tcPr marL="0" marR="0" marT="0" marB="0"/>
                </a:tc>
                <a:tc hMerge="1">
                  <a:txBody>
                    <a:bodyPr/>
                    <a:lstStyle/>
                    <a:p>
                      <a:endParaRPr lang="ru-RU"/>
                    </a:p>
                  </a:txBody>
                  <a:tcPr/>
                </a:tc>
              </a:tr>
              <a:tr h="1329955">
                <a:tc>
                  <a:txBody>
                    <a:bodyPr/>
                    <a:lstStyle/>
                    <a:p>
                      <a:pPr>
                        <a:lnSpc>
                          <a:spcPct val="115000"/>
                        </a:lnSpc>
                        <a:spcAft>
                          <a:spcPts val="0"/>
                        </a:spcAft>
                      </a:pPr>
                      <a:r>
                        <a:rPr lang="uk-UA" sz="1800" dirty="0">
                          <a:effectLst/>
                        </a:rPr>
                        <a:t>Економічні</a:t>
                      </a:r>
                      <a:endParaRPr lang="ru-RU" sz="1800" b="1" dirty="0">
                        <a:effectLst/>
                        <a:latin typeface="Times New Roman" pitchFamily="18" charset="0"/>
                        <a:ea typeface="Calibri"/>
                        <a:cs typeface="Times New Roman" pitchFamily="18" charset="0"/>
                      </a:endParaRPr>
                    </a:p>
                  </a:txBody>
                  <a:tcPr marL="0" marR="0" marT="0" marB="0"/>
                </a:tc>
                <a:tc>
                  <a:txBody>
                    <a:bodyPr/>
                    <a:lstStyle/>
                    <a:p>
                      <a:pPr indent="450215">
                        <a:lnSpc>
                          <a:spcPct val="115000"/>
                        </a:lnSpc>
                        <a:spcAft>
                          <a:spcPts val="0"/>
                        </a:spcAft>
                      </a:pPr>
                      <a:r>
                        <a:rPr lang="uk-UA" sz="2000" dirty="0">
                          <a:effectLst/>
                        </a:rPr>
                        <a:t>• Суперечливі процеси модернізації;</a:t>
                      </a:r>
                      <a:endParaRPr lang="ru-RU" sz="2000" dirty="0">
                        <a:effectLst/>
                      </a:endParaRPr>
                    </a:p>
                    <a:p>
                      <a:pPr indent="450215">
                        <a:lnSpc>
                          <a:spcPct val="115000"/>
                        </a:lnSpc>
                        <a:spcAft>
                          <a:spcPts val="0"/>
                        </a:spcAft>
                      </a:pPr>
                      <a:r>
                        <a:rPr lang="uk-UA" sz="2000" dirty="0">
                          <a:effectLst/>
                        </a:rPr>
                        <a:t>• нерозв’язаність аграрного питання;</a:t>
                      </a:r>
                      <a:endParaRPr lang="ru-RU" sz="2000" dirty="0">
                        <a:effectLst/>
                      </a:endParaRPr>
                    </a:p>
                    <a:p>
                      <a:pPr indent="450215">
                        <a:lnSpc>
                          <a:spcPct val="115000"/>
                        </a:lnSpc>
                        <a:spcAft>
                          <a:spcPts val="0"/>
                        </a:spcAft>
                      </a:pPr>
                      <a:r>
                        <a:rPr lang="uk-UA" sz="2000" dirty="0">
                          <a:effectLst/>
                        </a:rPr>
                        <a:t>• збереження поміщицьких землеволодінь;</a:t>
                      </a:r>
                      <a:endParaRPr lang="ru-RU" sz="2000" dirty="0">
                        <a:effectLst/>
                      </a:endParaRPr>
                    </a:p>
                    <a:p>
                      <a:pPr indent="450215">
                        <a:lnSpc>
                          <a:spcPct val="115000"/>
                        </a:lnSpc>
                        <a:spcAft>
                          <a:spcPts val="0"/>
                        </a:spcAft>
                      </a:pPr>
                      <a:r>
                        <a:rPr lang="uk-UA" sz="2000" dirty="0">
                          <a:effectLst/>
                        </a:rPr>
                        <a:t>• малоземелля і безземелля селян</a:t>
                      </a:r>
                      <a:endParaRPr lang="ru-RU" sz="2000" b="1" dirty="0">
                        <a:effectLst/>
                        <a:latin typeface="Times New Roman" pitchFamily="18" charset="0"/>
                        <a:ea typeface="Calibri"/>
                        <a:cs typeface="Times New Roman" pitchFamily="18" charset="0"/>
                      </a:endParaRPr>
                    </a:p>
                  </a:txBody>
                  <a:tcPr marL="0" marR="0" marT="0" marB="0"/>
                </a:tc>
              </a:tr>
              <a:tr h="2687091">
                <a:tc>
                  <a:txBody>
                    <a:bodyPr/>
                    <a:lstStyle/>
                    <a:p>
                      <a:pPr>
                        <a:lnSpc>
                          <a:spcPct val="115000"/>
                        </a:lnSpc>
                        <a:spcAft>
                          <a:spcPts val="0"/>
                        </a:spcAft>
                      </a:pPr>
                      <a:r>
                        <a:rPr lang="uk-UA" sz="1800" dirty="0">
                          <a:effectLst/>
                        </a:rPr>
                        <a:t>Політичні</a:t>
                      </a:r>
                      <a:endParaRPr lang="ru-RU" sz="1800" b="1" dirty="0">
                        <a:effectLst/>
                        <a:latin typeface="Times New Roman" pitchFamily="18" charset="0"/>
                        <a:ea typeface="Calibri"/>
                        <a:cs typeface="Times New Roman" pitchFamily="18" charset="0"/>
                      </a:endParaRPr>
                    </a:p>
                  </a:txBody>
                  <a:tcPr marL="0" marR="0" marT="0" marB="0"/>
                </a:tc>
                <a:tc>
                  <a:txBody>
                    <a:bodyPr/>
                    <a:lstStyle/>
                    <a:p>
                      <a:pPr indent="450215">
                        <a:lnSpc>
                          <a:spcPct val="115000"/>
                        </a:lnSpc>
                        <a:spcAft>
                          <a:spcPts val="0"/>
                        </a:spcAft>
                      </a:pPr>
                      <a:r>
                        <a:rPr lang="uk-UA" sz="2000" dirty="0">
                          <a:effectLst/>
                        </a:rPr>
                        <a:t>• Самодержавна форма правління;</a:t>
                      </a:r>
                      <a:endParaRPr lang="ru-RU" sz="2000" dirty="0">
                        <a:effectLst/>
                      </a:endParaRPr>
                    </a:p>
                    <a:p>
                      <a:pPr indent="450215">
                        <a:lnSpc>
                          <a:spcPct val="115000"/>
                        </a:lnSpc>
                        <a:spcAft>
                          <a:spcPts val="0"/>
                        </a:spcAft>
                      </a:pPr>
                      <a:r>
                        <a:rPr lang="uk-UA" sz="2000" dirty="0">
                          <a:effectLst/>
                        </a:rPr>
                        <a:t>• відсутність демократичних прав і свобод;</a:t>
                      </a:r>
                      <a:endParaRPr lang="ru-RU" sz="2000" dirty="0">
                        <a:effectLst/>
                      </a:endParaRPr>
                    </a:p>
                    <a:p>
                      <a:pPr indent="450215">
                        <a:lnSpc>
                          <a:spcPct val="115000"/>
                        </a:lnSpc>
                        <a:spcAft>
                          <a:spcPts val="0"/>
                        </a:spcAft>
                      </a:pPr>
                      <a:r>
                        <a:rPr lang="uk-UA" sz="2000" dirty="0">
                          <a:effectLst/>
                        </a:rPr>
                        <a:t>• знищення будь-яких проявів волелюбності;</a:t>
                      </a:r>
                      <a:endParaRPr lang="ru-RU" sz="2000" dirty="0">
                        <a:effectLst/>
                      </a:endParaRPr>
                    </a:p>
                    <a:p>
                      <a:pPr indent="450215">
                        <a:lnSpc>
                          <a:spcPct val="115000"/>
                        </a:lnSpc>
                        <a:spcAft>
                          <a:spcPts val="0"/>
                        </a:spcAft>
                      </a:pPr>
                      <a:r>
                        <a:rPr lang="uk-UA" sz="2000" dirty="0">
                          <a:effectLst/>
                        </a:rPr>
                        <a:t>• втрата царатом авторитету у зв’язку з поразкою в російсько-японській війні;</a:t>
                      </a:r>
                      <a:endParaRPr lang="ru-RU" sz="2000" dirty="0">
                        <a:effectLst/>
                      </a:endParaRPr>
                    </a:p>
                    <a:p>
                      <a:pPr indent="450215">
                        <a:lnSpc>
                          <a:spcPct val="115000"/>
                        </a:lnSpc>
                        <a:spcAft>
                          <a:spcPts val="0"/>
                        </a:spcAft>
                      </a:pPr>
                      <a:r>
                        <a:rPr lang="uk-UA" sz="2000" dirty="0">
                          <a:effectLst/>
                        </a:rPr>
                        <a:t>• поява політичних партій, розширення сфери їхніх</a:t>
                      </a:r>
                      <a:endParaRPr lang="ru-RU" sz="2000" dirty="0">
                        <a:effectLst/>
                      </a:endParaRPr>
                    </a:p>
                    <a:p>
                      <a:pPr indent="450215">
                        <a:lnSpc>
                          <a:spcPct val="115000"/>
                        </a:lnSpc>
                        <a:spcAft>
                          <a:spcPts val="0"/>
                        </a:spcAft>
                      </a:pPr>
                      <a:r>
                        <a:rPr lang="uk-UA" sz="2000" dirty="0">
                          <a:effectLst/>
                        </a:rPr>
                        <a:t>дій, посилення впливу на народні маси</a:t>
                      </a:r>
                      <a:endParaRPr lang="ru-RU" sz="2000" b="1" dirty="0">
                        <a:effectLst/>
                        <a:latin typeface="Times New Roman" pitchFamily="18" charset="0"/>
                        <a:ea typeface="Calibri"/>
                        <a:cs typeface="Times New Roman" pitchFamily="18" charset="0"/>
                      </a:endParaRPr>
                    </a:p>
                  </a:txBody>
                  <a:tcPr marL="0" marR="0" marT="0" marB="0"/>
                </a:tc>
              </a:tr>
              <a:tr h="1669239">
                <a:tc>
                  <a:txBody>
                    <a:bodyPr/>
                    <a:lstStyle/>
                    <a:p>
                      <a:pPr>
                        <a:lnSpc>
                          <a:spcPct val="115000"/>
                        </a:lnSpc>
                        <a:spcAft>
                          <a:spcPts val="0"/>
                        </a:spcAft>
                      </a:pPr>
                      <a:r>
                        <a:rPr lang="uk-UA" sz="1800" dirty="0">
                          <a:effectLst/>
                        </a:rPr>
                        <a:t>Соціальні</a:t>
                      </a:r>
                      <a:endParaRPr lang="ru-RU" sz="1800" b="1" dirty="0">
                        <a:effectLst/>
                        <a:latin typeface="Times New Roman" pitchFamily="18" charset="0"/>
                        <a:ea typeface="Calibri"/>
                        <a:cs typeface="Times New Roman" pitchFamily="18" charset="0"/>
                      </a:endParaRPr>
                    </a:p>
                  </a:txBody>
                  <a:tcPr marL="0" marR="0" marT="0" marB="0"/>
                </a:tc>
                <a:tc>
                  <a:txBody>
                    <a:bodyPr/>
                    <a:lstStyle/>
                    <a:p>
                      <a:pPr indent="450215">
                        <a:lnSpc>
                          <a:spcPct val="115000"/>
                        </a:lnSpc>
                        <a:spcAft>
                          <a:spcPts val="0"/>
                        </a:spcAft>
                      </a:pPr>
                      <a:r>
                        <a:rPr lang="uk-UA" sz="2000" dirty="0">
                          <a:effectLst/>
                        </a:rPr>
                        <a:t>• Існування станових привілеїв;</a:t>
                      </a:r>
                      <a:endParaRPr lang="ru-RU" sz="2000" dirty="0">
                        <a:effectLst/>
                      </a:endParaRPr>
                    </a:p>
                    <a:p>
                      <a:pPr indent="450215">
                        <a:lnSpc>
                          <a:spcPct val="115000"/>
                        </a:lnSpc>
                        <a:spcAft>
                          <a:spcPts val="0"/>
                        </a:spcAft>
                      </a:pPr>
                      <a:r>
                        <a:rPr lang="uk-UA" sz="2000" dirty="0">
                          <a:effectLst/>
                        </a:rPr>
                        <a:t>• жорстка експлуатація робітничого класу;</a:t>
                      </a:r>
                      <a:endParaRPr lang="ru-RU" sz="2000" dirty="0">
                        <a:effectLst/>
                      </a:endParaRPr>
                    </a:p>
                    <a:p>
                      <a:pPr indent="450215">
                        <a:lnSpc>
                          <a:spcPct val="115000"/>
                        </a:lnSpc>
                        <a:spcAft>
                          <a:spcPts val="0"/>
                        </a:spcAft>
                      </a:pPr>
                      <a:r>
                        <a:rPr lang="uk-UA" sz="2000" dirty="0">
                          <a:effectLst/>
                        </a:rPr>
                        <a:t>• тяжке становище народних мас;</a:t>
                      </a:r>
                      <a:endParaRPr lang="ru-RU" sz="2000" dirty="0">
                        <a:effectLst/>
                      </a:endParaRPr>
                    </a:p>
                    <a:p>
                      <a:pPr indent="450215">
                        <a:lnSpc>
                          <a:spcPct val="115000"/>
                        </a:lnSpc>
                        <a:spcAft>
                          <a:spcPts val="0"/>
                        </a:spcAft>
                      </a:pPr>
                      <a:r>
                        <a:rPr lang="uk-UA" sz="2000" dirty="0">
                          <a:effectLst/>
                        </a:rPr>
                        <a:t>• масове безробіття;</a:t>
                      </a:r>
                      <a:endParaRPr lang="ru-RU" sz="2000" dirty="0">
                        <a:effectLst/>
                      </a:endParaRPr>
                    </a:p>
                    <a:p>
                      <a:pPr indent="450215">
                        <a:lnSpc>
                          <a:spcPct val="115000"/>
                        </a:lnSpc>
                        <a:spcAft>
                          <a:spcPts val="0"/>
                        </a:spcAft>
                      </a:pPr>
                      <a:r>
                        <a:rPr lang="uk-UA" sz="2000" dirty="0">
                          <a:effectLst/>
                        </a:rPr>
                        <a:t>• тяжкий національний гніт</a:t>
                      </a:r>
                      <a:endParaRPr lang="ru-RU" sz="2000" b="1" dirty="0">
                        <a:effectLst/>
                        <a:latin typeface="Times New Roman" pitchFamily="18" charset="0"/>
                        <a:ea typeface="Calibri"/>
                        <a:cs typeface="Times New Roman" pitchFamily="18" charset="0"/>
                      </a:endParaRPr>
                    </a:p>
                  </a:txBody>
                  <a:tcPr marL="0" marR="0" marT="0" marB="0"/>
                </a:tc>
              </a:tr>
            </a:tbl>
          </a:graphicData>
        </a:graphic>
      </p:graphicFrame>
    </p:spTree>
    <p:extLst>
      <p:ext uri="{BB962C8B-B14F-4D97-AF65-F5344CB8AC3E}">
        <p14:creationId xmlns:p14="http://schemas.microsoft.com/office/powerpoint/2010/main" val="34897398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70977"/>
            <a:ext cx="7704856" cy="1538883"/>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lvl="0" algn="ctr"/>
            <a:r>
              <a:rPr lang="uk-UA" sz="4000" b="1" dirty="0">
                <a:ln/>
                <a:solidFill>
                  <a:schemeClr val="accent3"/>
                </a:solidFill>
              </a:rPr>
              <a:t>Події революції в Україні</a:t>
            </a:r>
            <a:endParaRPr lang="ru-RU" sz="4000" b="1" dirty="0">
              <a:ln/>
              <a:solidFill>
                <a:schemeClr val="accent3"/>
              </a:solidFill>
            </a:endParaRPr>
          </a:p>
          <a:p>
            <a:pPr algn="ctr"/>
            <a:r>
              <a:rPr lang="ru-RU" sz="5400" b="1" dirty="0" smtClean="0">
                <a:ln/>
                <a:solidFill>
                  <a:schemeClr val="accent3"/>
                </a:solidFill>
              </a:rPr>
              <a:t> </a:t>
            </a:r>
            <a:endParaRPr lang="ru-RU" sz="5400" b="1" dirty="0">
              <a:ln/>
              <a:solidFill>
                <a:schemeClr val="accent3"/>
              </a:solidFill>
            </a:endParaRPr>
          </a:p>
        </p:txBody>
      </p:sp>
      <p:sp>
        <p:nvSpPr>
          <p:cNvPr id="3" name="Прямоугольник 2"/>
          <p:cNvSpPr/>
          <p:nvPr/>
        </p:nvSpPr>
        <p:spPr>
          <a:xfrm>
            <a:off x="2186253" y="1006113"/>
            <a:ext cx="5131533" cy="461665"/>
          </a:xfrm>
          <a:prstGeom prst="rect">
            <a:avLst/>
          </a:prstGeom>
        </p:spPr>
        <p:txBody>
          <a:bodyPr wrap="none">
            <a:spAutoFit/>
          </a:bodyPr>
          <a:lstStyle/>
          <a:p>
            <a:r>
              <a:rPr lang="uk-UA" sz="2400" b="1" dirty="0" smtClean="0">
                <a:solidFill>
                  <a:srgbClr val="C00000"/>
                </a:solidFill>
              </a:rPr>
              <a:t>9 січня 1905р</a:t>
            </a:r>
            <a:r>
              <a:rPr lang="uk-UA" sz="2400" b="1" dirty="0" smtClean="0"/>
              <a:t>.«Кривава </a:t>
            </a:r>
            <a:r>
              <a:rPr lang="uk-UA" sz="2400" b="1" dirty="0"/>
              <a:t>неділя» </a:t>
            </a:r>
            <a:endParaRPr lang="ru-RU" sz="2400" b="1" dirty="0"/>
          </a:p>
        </p:txBody>
      </p:sp>
      <p:pic>
        <p:nvPicPr>
          <p:cNvPr id="2050" name="Picture 2" descr="http://upload.wikimedia.org/wikipedia/commons/thumb/e/e1/Bundesarchiv_Bild_183-S01260%2C_St._Petersburg%2C_Milit%C3%A4r_vor_Winterpalast.jpg/300px-Bundesarchiv_Bild_183-S01260%2C_St._Petersburg%2C_Milit%C3%A4r_vor_Winterpalas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35984" y="1774506"/>
            <a:ext cx="5516221" cy="369586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3563888" y="5633605"/>
            <a:ext cx="5594546" cy="646331"/>
          </a:xfrm>
          <a:prstGeom prst="rect">
            <a:avLst/>
          </a:prstGeom>
        </p:spPr>
        <p:txBody>
          <a:bodyPr wrap="square">
            <a:spAutoFit/>
          </a:bodyPr>
          <a:lstStyle/>
          <a:p>
            <a:r>
              <a:rPr lang="ru-RU" b="1" dirty="0"/>
              <a:t>9 </a:t>
            </a:r>
            <a:r>
              <a:rPr lang="ru-RU" b="1" dirty="0"/>
              <a:t>січня</a:t>
            </a:r>
            <a:r>
              <a:rPr lang="ru-RU" b="1" dirty="0"/>
              <a:t> 1905 р. </a:t>
            </a:r>
            <a:r>
              <a:rPr lang="ru-RU" b="1" dirty="0"/>
              <a:t>Кіннота</a:t>
            </a:r>
            <a:r>
              <a:rPr lang="ru-RU" b="1" dirty="0"/>
              <a:t> </a:t>
            </a:r>
            <a:r>
              <a:rPr lang="ru-RU" b="1" dirty="0" smtClean="0"/>
              <a:t>біля</a:t>
            </a:r>
            <a:r>
              <a:rPr lang="ru-RU" b="1" dirty="0" smtClean="0"/>
              <a:t> </a:t>
            </a:r>
            <a:r>
              <a:rPr lang="ru-RU" b="1" dirty="0" smtClean="0"/>
              <a:t>Певчеського</a:t>
            </a:r>
            <a:r>
              <a:rPr lang="ru-RU" b="1" dirty="0" smtClean="0"/>
              <a:t> </a:t>
            </a:r>
            <a:r>
              <a:rPr lang="ru-RU" b="1" dirty="0"/>
              <a:t>мосту </a:t>
            </a:r>
            <a:r>
              <a:rPr lang="ru-RU" b="1" dirty="0"/>
              <a:t>затримує</a:t>
            </a:r>
            <a:r>
              <a:rPr lang="ru-RU" b="1" dirty="0"/>
              <a:t> </a:t>
            </a:r>
            <a:r>
              <a:rPr lang="ru-RU" b="1" dirty="0" smtClean="0"/>
              <a:t> </a:t>
            </a:r>
            <a:r>
              <a:rPr lang="ru-RU" b="1" dirty="0" smtClean="0"/>
              <a:t>рух</a:t>
            </a:r>
            <a:r>
              <a:rPr lang="ru-RU" b="1" dirty="0" smtClean="0"/>
              <a:t> </a:t>
            </a:r>
            <a:r>
              <a:rPr lang="ru-RU" b="1" dirty="0"/>
              <a:t>ходи до </a:t>
            </a:r>
            <a:r>
              <a:rPr lang="ru-RU" b="1" dirty="0"/>
              <a:t>Зимового</a:t>
            </a:r>
            <a:r>
              <a:rPr lang="ru-RU" b="1" dirty="0"/>
              <a:t> палацу.</a:t>
            </a:r>
          </a:p>
        </p:txBody>
      </p:sp>
      <p:pic>
        <p:nvPicPr>
          <p:cNvPr id="2052" name="Picture 4" descr="http://upload.wikimedia.org/wikipedia/commons/thumb/3/3c/Gapon_u_Narvskoy_zastavy.jpg/200px-Gapon_u_Narvskoy_zastavy.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1609860"/>
            <a:ext cx="3024336" cy="397700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221635" y="5864381"/>
            <a:ext cx="3005951" cy="646331"/>
          </a:xfrm>
          <a:prstGeom prst="rect">
            <a:avLst/>
          </a:prstGeom>
        </p:spPr>
        <p:txBody>
          <a:bodyPr wrap="none">
            <a:spAutoFit/>
          </a:bodyPr>
          <a:lstStyle/>
          <a:p>
            <a:pPr algn="ctr"/>
            <a:r>
              <a:rPr lang="ru-RU" b="1" dirty="0"/>
              <a:t>Священик</a:t>
            </a:r>
            <a:r>
              <a:rPr lang="ru-RU" b="1" dirty="0"/>
              <a:t> </a:t>
            </a:r>
            <a:r>
              <a:rPr lang="ru-RU" b="1" dirty="0">
                <a:hlinkClick r:id="rId4" tooltip="Гапон Георгій Аполлонович"/>
              </a:rPr>
              <a:t>Георгій</a:t>
            </a:r>
            <a:r>
              <a:rPr lang="ru-RU" b="1" dirty="0">
                <a:hlinkClick r:id="rId4" tooltip="Гапон Георгій Аполлонович"/>
              </a:rPr>
              <a:t> Гапон</a:t>
            </a:r>
            <a:r>
              <a:rPr lang="ru-RU" b="1" dirty="0"/>
              <a:t> </a:t>
            </a:r>
          </a:p>
          <a:p>
            <a:pPr algn="ctr"/>
            <a:r>
              <a:rPr lang="ru-RU" b="1" dirty="0"/>
              <a:t>9 </a:t>
            </a:r>
            <a:r>
              <a:rPr lang="ru-RU" b="1" dirty="0"/>
              <a:t>січня</a:t>
            </a:r>
            <a:r>
              <a:rPr lang="ru-RU" b="1" dirty="0"/>
              <a:t> 1905р.</a:t>
            </a:r>
          </a:p>
        </p:txBody>
      </p:sp>
    </p:spTree>
    <p:extLst>
      <p:ext uri="{BB962C8B-B14F-4D97-AF65-F5344CB8AC3E}">
        <p14:creationId xmlns:p14="http://schemas.microsoft.com/office/powerpoint/2010/main" val="9616121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www.nash.biz.ua/wp-content/uploads/2012/12/20_0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5" y="188640"/>
            <a:ext cx="8872414" cy="4968552"/>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899592" y="5445224"/>
            <a:ext cx="7272808" cy="830997"/>
          </a:xfrm>
          <a:prstGeom prst="rect">
            <a:avLst/>
          </a:prstGeom>
        </p:spPr>
        <p:txBody>
          <a:bodyPr wrap="square">
            <a:spAutoFit/>
          </a:bodyPr>
          <a:lstStyle/>
          <a:p>
            <a:pPr algn="ctr"/>
            <a:r>
              <a:rPr lang="uk-UA" sz="2400" b="1" dirty="0" smtClean="0"/>
              <a:t>Польський художника </a:t>
            </a:r>
            <a:r>
              <a:rPr lang="uk-UA" sz="2400" b="1" dirty="0" smtClean="0"/>
              <a:t>Войцех</a:t>
            </a:r>
            <a:r>
              <a:rPr lang="uk-UA" sz="2400" b="1" dirty="0" smtClean="0"/>
              <a:t> Коссака «Кривава неділя у Петербурзі 1905 року»</a:t>
            </a:r>
            <a:endParaRPr lang="uk-UA" sz="2400" b="1" dirty="0"/>
          </a:p>
        </p:txBody>
      </p:sp>
    </p:spTree>
    <p:extLst>
      <p:ext uri="{BB962C8B-B14F-4D97-AF65-F5344CB8AC3E}">
        <p14:creationId xmlns:p14="http://schemas.microsoft.com/office/powerpoint/2010/main" val="2640262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48094" y="160338"/>
            <a:ext cx="5671745" cy="707886"/>
          </a:xfrm>
          <a:prstGeom prst="rect">
            <a:avLst/>
          </a:prstGeom>
          <a:noFill/>
        </p:spPr>
        <p:txBody>
          <a:bodyPr wrap="none" rtlCol="0">
            <a:spAutoFit/>
          </a:bodyPr>
          <a:lstStyle/>
          <a:p>
            <a:r>
              <a:rPr lang="uk-UA" sz="2000" b="1" dirty="0" smtClean="0">
                <a:solidFill>
                  <a:srgbClr val="C00000"/>
                </a:solidFill>
              </a:rPr>
              <a:t>Червень 1905р. </a:t>
            </a:r>
            <a:r>
              <a:rPr lang="uk-UA" sz="2000" b="1" dirty="0"/>
              <a:t>– повстання на панцернику </a:t>
            </a:r>
            <a:endParaRPr lang="uk-UA" sz="2000" b="1" dirty="0" smtClean="0"/>
          </a:p>
          <a:p>
            <a:pPr algn="ctr"/>
            <a:r>
              <a:rPr lang="uk-UA" sz="2000" b="1" dirty="0" smtClean="0"/>
              <a:t>«Князь </a:t>
            </a:r>
            <a:r>
              <a:rPr lang="uk-UA" sz="2000" b="1" dirty="0" smtClean="0"/>
              <a:t>Потьомкін-Тавричеський</a:t>
            </a:r>
            <a:r>
              <a:rPr lang="uk-UA" sz="2000" b="1" dirty="0" smtClean="0"/>
              <a:t>»</a:t>
            </a:r>
            <a:endParaRPr lang="ru-RU" sz="2000" b="1" dirty="0"/>
          </a:p>
        </p:txBody>
      </p:sp>
      <p:sp>
        <p:nvSpPr>
          <p:cNvPr id="3" name="AutoShape 2" descr="data:image/jpeg;base64,/9j/4AAQSkZJRgABAQAAAQABAAD/2wCEAAkGBxQTEhUUExQWFhQXFRUXGBgYFxkXGBgXGB0XGBkcHhccHCggGBolHBcXITEhJSksLy4uHB80ODMsNygtLisBCgoKBQUFDgUFDisZExkrKysrKysrKysrKysrKysrKysrKysrKysrKysrKysrKysrKysrKysrKysrKysrKysrK//AABEIALABHgMBIgACEQEDEQH/xAAcAAABBQEBAQAAAAAAAAAAAAAFAQIDBAYABwj/xABEEAACAQMCAwYEBAQFAgILAAABAhEAAyEEEgUxQQYTIlFhcQcygZEUI6GxQlLB8GJygpLRM6Ik4RUXQ1Rjc6Oys8LS/8QAFAEBAAAAAAAAAAAAAAAAAAAAAP/EABQRAQAAAAAAAAAAAAAAAAAAAAD/2gAMAwEAAhEDEQA/APV66lpKDq6urqDprjXRSRQJurhXV1Ak1xrjXAZoOFKKWKQigSkrqUmgUUhNdNNc0AvWgC8Wgbu7CzGdu4mJ+tA9VriuSfpRTWsDfYR/7JTP+poFBdSstkUCpxI+f61NZ7RKphmz/fWs9x9xbXw9axmr4gZ50Hs47QL9POaq6rjass7h5xOa8jtcSYD5jFNv68+dBu7/ABVWkgxQDWa5j1MVnk4kRPrU9nWCInFBbv654GaqPqicU+4wIqB0HSglsgk4ovpbY2SxHKgmnENJJqfVqSfmoCu9YkZkVFpCGJ9KDajUsABJgUQ4PdBbnmgNWdIXBxz61BqOEMnijE0f4fqLaCW6/v70TR1cbZEH7daBvZJ1XyBnIzWs1GoHI4rM6TQhH3c8VfN0nMzQWhd6DAqXl6iKoWWJMRV63PKMdOv7UBc02nUlB1IRXRSigSaSuBpJoOpJpYpQKBAKdXUqrQRXydpI6Z5SccxFM0eo7xFccnAZcEHaQCJE4PpVlhVXTnwj/KCPaMj7/uKCVqQ06KQ0CKa5jSxmkYTzoAtxZvtIP/SUz0yzjn5iP76U7+l/8qI6vUIl9t0T3KH7NdnP2rL6vtraRipz5FRyoBna2z4QD9P76V57qrcGtbxnjQvElTj1iszfUkn1oKYBpjvFETp2iBVPVaNgcigptdpbTTU78NciQKk0/DWGSRQOFwjE1Y04Zq63ZkjFFbNmOQoKVqy3MjFL3vSiDXYEGh7QSaCpqFPPMVXW4VODFELtqRFQizAE0F3R6t4AJJE/SttwO5gyQcVjuH6afOtlpNKVUAT0k0B9LswKtC1ygVS0jRFGrBx/50EWn+lELaUy3YUxNSNogPlZhQWzSUppDQJSikpVoO210VzGm7qBaaTSTXJQPQVJSLXE0COcVT0DzbTy2L+wq01UuEtNm0fO3bOcHKigtUtJtqC7q1QweXnP3oIV4PbHym4n+S7cUfbdt/SmajSXEErqXPpcS06/UhUaP9VB+L9tEsdQwIMEQfaYPlWW1fbx7qETEt5c18vf1oKvanjN43Lm027i7QpZN9vKsQ3hl+uPmH6V5xrNQxPX9/2o5rNYVe5uCqLu9l29Z2tn238/eg5Rm5CZP7+lB2g1LTHn0mCfYc6MLcI5xVTT2SD8vvUt2POgJ6C8pGM0+84PSh9q+qiARNTPqhHOgc92edQb4qK5qp51Bf1UigIWz1qQX460HGpYcqcl8mgv3b9Uy5DUgu08PNBaW951a0NoPPLH0qhzFWdE0Rz50B/g9tS0AxFbS0o2gn+8V59pr5RsY9K02i4x3kKMf1oDXeCeVGNC0j9KA2gT71ouH2iE/v8AeguqmP1qYmOprkXEU5kmgcRXGuFcaBJrhXUgoHEU0pTwaU0EVKBTgKUigaKWKWuoI7xgH61R4S02bR/+Fb/+0VW7YcRbT6PUXk277dtmG4SJHmJH71JwBidPYJEHubU++0f3zoL7nB9qxParw6e4zEKFxukyxaYH3rb3QIM8q+eu3nES2qvKL7Oq3CqyZAAxAnpM8ooAr65pOcHP9ipb+sjr09fpy/agl2Zyc08XDtmPQUF/Wa8OVBDSu7mPPaBicYWpPxm0CPL60M1AKsQZGSI58vWmd7QGV4nI5muGpHtQYXaU3TQE716IimrfPnVEPSd5QFVvTTGuUPS9UitNBdDVKjVWtzVvTaYn7UEikU4NTHSot0UF+2an094ZHnQ4Xa5b8UF03W3Z861PAVDeKciscl3cc1puBPAImMUG90NwN5GK0Gmby/asdwTcD6edbLRDAigvW/epNn986gUVIrHzoJGNdXTXTQJFLFdXCgWkpa6gSa6urpoFqO/cCqzNhVBYnyAEnAycCpSKa6SCCJkQR6HnQYX4td4OH3mW6i2igBU22d3JYEBXFwBRH+E8jRjsbZ1Pc22vXLLIbS7Vt2riMMCJZrh6YI28+tAPiHaFnhWpsAnbbt2+5kk/l95bUrJ5lD4fZlrd2Nlq0CYVEtgnGAoE9PID9KDFfE/tzb0VprFp51bBSAFDBFOZeSAJHLmfSK+f7l4sxdjJJJJ8ySST9zVztPxZ9Xqrt9mLl3O3EeAGEAXp4YxQ64OnUcx5Hy9DQdbG5s9amvAtO1cCBIBgTgSekxiiXZ/s3qdUHbT294tgbjuVY3TAAJknB5eVW9Ij2LV+zcZEDXbDEbkktaY4BLYAW4x9cCgr9rdJ3TqP8d8CeeHgUBBrQcb4j3iJDAmLm7IJIJHM+ZiaB21oEVacLdTi3FLGMUEJFMNF9PwZ2UNGCJB86b/6Hcz4TFAJQ0V4foWfoYq7wzs4xuKGMDBzW40vChbBQZH9aDFfhynOmnV5xWk41pliIz+hFY6+uaAi+qxy+9UGukmkDU1blBYtLNT/AIYk1d4JYBgnqa01rgQkEkcxyoMzw3h5doit3wfhygQRFW9JwBQZBjrRL8IENBasaYKBEn6UY0SmBQ/TXwelGNKcUE6p51Oi01FqwooIKSlrpoOFLXV0UHGkrqU0CUlKK6KB6mkb9aRTUa3QW2yN0TE5ieceU4oMl8WtLu4ZcMGVNr3hnQMDjMzy8wD0rScX07PpriIxQsmzdElQYDQDidvKsT8W+0KWrX4Z423NjNDp3gCuGEITMHbzjzonwftN+N07XrKK9sO6nL2nlQpnZBDYdebD9KDxbst2fRuKWdNcLNbN7Y0HaSIcjI5Ts6ZrXfGTR2Ue33VpEBQZW2FnM5Mc4885qn2T4eV4rYuqJtvqJBDTyS/g+Rz7fY1f+NGpDXLajI2ycY5xQa74dcHt2uGJdtqqm/Z7y42Sdw3BMeQBPl0rFcH7B6m7at697tlkKi/sh5dIJ2mFhdy4IE862XDOO2NPwbTLdvW0uNpFKozDc0gxC8yMRPpXkXCNVrdUw01vV3lRLfhTvHVAihVVYUgAGVGcZyeZoF7U8LVL13bbNpBchQzEyPtynFVdLwwEgA7pOY9SRHvuUj6iier7K3zuVtRbfal28zi9vCohtqQTGGBaSJ8s1Dr+4AFm21xnW2fzGK89rA+GTtAfEjIC855gOv6JiwVbZJkiPr6CvQexnw/JUXL6nM4PIAY+/OvROG8CsbwUAMKDIHP5lkHl/CaPqIGKDIajs0m0IgA24yMHAifWMbueOsVTs9mAr5iIJKwPPJHmPWtqwzP9/wB86h1VsEQffyPuCMj3oMfc4WsyVAjlA6VWv2DMj7en/NaHVIRgyw5SBn6j+o+wGaoNY8sjp1kUGM4poSeYx+lY/iuj2EkTXrt7Sdfqf7/v/nKce4eBML9vWg82d5pgajlzh26SFxVFeHkmgJ8EvwR5VstNxPlA6CKw+kXaYoxpXOPSg9J4bqCwz6VJfYedBOEakgZ/s1cOqk+tAV0dH9G0rQHhd0HB8q0GnbpQW7P9/rU61VBqYUDKWkFcKBaQClrjQJFLXUlAtJXGkJoA3aviL2rKrZ/6964lm1IkB3/iI6hQCx9qt8L4LasEMoJubNrXGJLvJBLMepJH05CBQfi91W4joVPyomrvzJjcira9sC43tFB+JdpNY+purorui7pQLYZy7keGSx2+GQWwM/Lmgu/E25YuaG8t3aSjrEgmD+UWMg/yXR1GDXkdjtxxBVJbUs1lCtolEtbPEGKqPADkIx6cq23H9Rf1Nv8AD6nUWQWiRasyrCQTnvZmQucY6da864reXTpqdAFBRb6s10gm4WQ7VA8QVRDP7zzFAf4ZxvRAgIl3vXdOTGS8iCPzMNEwRmoDxfQXNzXLd65Hil3d9oOBJNzEkgmetV+z+n7+7o7lvT3VXTC01xxZdxdZLxf+BWnwEgT1UA0I06XLSXAtskXbaWyNjeFZt3GIyJIZAMnrQafU9otI1mwt21dZLe4WJOEE7iohxykDOYjNHLPbHg9hV7rRAuQCzFAWhSCZaGMSvLlivNeJou22g73am4lntqh8W2IUXD/Kc7vpzqHh7s95DbBMSDHMByVJ+zUHpOq7b6RzdZuH3Ga44YEWEIChEQCTk5Vm5fxVkNdx/TljtsPbOQfCgxlSIB9xFek6nUcMYiVJMBSHe+z7sLB3Mcyfr+tDu0nZC41y5ceyPwq2WJhlUhgh2mA27DwT/Wgt/B7ioe5qFDvItWjtfcYRWucpJCgF+XrXoz8Vsi6LHe2++PK3uG/kSPDzGAedebJp14U+ofTaWAbbBbhvFmIEkA2yzAKDDTuk7YjOBfBu3un0ndr3Lvc8T3rrbVa5edYMGWlB8okzHTGQ9hv3QGCkgMwJUTk7YmPaRSjlWO4X2s02vuad7JfvbTgXEIYd33qlWzhXggLInnyzWwY5oKuqWAWidoLfYE/SgmkKFQtsFGSV2kDa4tnYSIJHMcxkSJFG9W/Jee5gI9Mlv+0NQbjF1bDK7EKpuoykmAGJ2XB9UZmj0ageTzUghvLz648/7mKFarQ78EeH+/0/aoOzHELmsvMzki21pbtuztWFS47paJaJZ4sl56d5A5QDHENWtiy10nfbXEzncW2AT/F4iB/N/mJoMtxPhQUYEH/isjqbG3kOp/cj+lb7V6h+51F1j3ihItAAKBcAI2R8wlyACxPUeW4P2L0Bv6d7l22Fc3nEACPCYMc/4tw+lBkbdomMUV0WlIbMgetaq/wHaN0BR5sQv6mKga0P51I/whrn6oCPuaBdEvPFXbdsk1BbsscWbTs0rAZlReeSSN5C5kyoPlWs0fCgCJ54mOVBV0WlIjFHbFOFgdKfbSglSplaohTgKBVFLSE0tAs0lKK40HUlU+Jao213CIBG6Z5HAiOpYgfWu0nEEuIrowIZQw/ynrHOJ60Fysn254hrbItfg1R2uF02FVLBgN4ZNzqOQYGZjmBg1qO8rM62xfTV2it92tMbm60VDKAAIlj4hkiOc+wNBidZZ176ixqFF2wbdjuNzX9J4vEM7d0wchoknwx1p3aPsRpL/dDRPp7SpJvubj3MmI37dwBmPmZZzmrl/uNA7aq1ona66XNzC/3ad2lwWzMgKvyI0j1n1f2Y4x3dstZ0em05vGSDqi7OBzeQpDYJwDJJHKgBcO+Ggu95qNPrbX5bkrstPt3AB9ofvAdoDASJ60Lus3Dru25bVu/7m4bhuh3aVueIg553WDeHmi+Y3eicX0dh7OvsvsRFKlci2A7WkYtJIycfY15bb4DZOrC77D22S25WxcdttvbuueJFZQVIaQSPPFB6j2K7RtduXrBRe6si33b7WDMGLbyclYEYGJrzfi1i1b7zYWba1xV8SAeEmJO3yHlWi7JX9Mty2lnVgXYVHSXJuH80+FiQBEJIg+UZo3oeCWLvCrNy7a3XGsbyQpI3MGJYKo2SSSeXMig8Y04ZAlyA0QwGOY8UtPTH7Vp9Hxfe63LiqDctm4dqwol9p6ciQD6Ype2SWrOvFsIUtd2pYDTW95Y8wFbbj1miPZXiduyupIsI7fmPYtvaUswQWm27hIWF3YnJecnBDOtqra6uAssb1sEwAB+Ys+8RHTnXuPGeIr3DkyykKCFG8+IgDCmT8w6cjPKgvZOLuq1LrAAGmnaqgNCX1IwuBJBkQTtHqK0tyxCXBucb9xEEBkkfwkDw5kyZgk0HmPHuMzb1Fl2Be22qtgGFm2qubRyc+GBPWOfnjeD8e1lhGW0w2kbwNlu4IEAGIJjwj6QeRmvRviD2eW9avm1ZQ6iUPeQquTuXcN5yBsMRPKgel7EuFU3LxR+6CHuyYMDaMECBtmYwSelAK4f2wvvcVdWNlsOC7WtPaR12wVPyZO7bE0W4V2s4reuXfw4d12LIu93ttkkDd4QJG1WwvUz6U89lCqAI7C4FK7/mDD1U8ifTyrKa6/qLAuW7bNbZGHeMjlZUqWA6SIk0G24fxjiVy/bt2vzltOwvXCdpNtmgAqWQb9izKjOM8xRj4gai+bTzaP4Zbclu8QObo3bV2LcJaQRI5YmcVi/hz2ga3qH7zCOuWBZ/EsZJLE8q0XajiNi8TbR4QMXJQNLXSAC2OoAA+9Be7K8d09nTWNyt3vdW0eArEraXaoBLZWSWjkN565OS4nxXUMlpTtt27JuL8094bhOzAUwRKR5GTU+le0kAB7hUEK3dndBgkSYxIob2v1zfhyiWkQEy7ORubyVQRAIOSQZ+1BXPFe8UQ73SqoNjWQBtViyh4uEXMGQSvPb0XOg+HfG7l66+nfbtC7kVSbAwRI224UgAz8poBoeBLfR2S8zsttQGCwu5vE6jlMHEz+1aD4K8Ki/qmuI3eIqIGPyqGJLD/Mdo+g9aD0GzoSpJCWl9VXxf7yCT74pW4UGMsST9v7+kdKLm1mkCZFA3RaPYIAgURS3SW25AVLuoGsM02adFJtoHBq4vSCuigeKWa8nt8f1m9lOp8S81A3EfQEkk4zH0qVe0GryfxAPMBQCWmf5QN3Q9KD1SkJryhO0msInvlgYPhYFT6gtIzjKiPWl1XHNfHhdDyJJk4P8AlMk+UDoaDcdsuH3L+na1Zui05/iKhwQJlSpxnl6V552VfWpbsqXKqEZNrAsNo7tlgMRiG2Y/eqt/tHxInwXrDCCZDyQM/MpEhukRUel1uptJbL29KQMoxFwQGIzITwDCif8ACKAwOCXNRd1DXbzkMypsViLZU27YMoZAwTEeQqzwLstY0t5b4a6GVXGB8wM89pLOAOhnkMYoTouMX2LOul0pLhSzd467/wCHLNbzt5ZOJArk43qXkDQW2K8wLzYgyRlI/pQFW7EaPUqty4HVmVS3djaZl2mdpwd0GOcDyq/Z7EcP2pCu2wLDBdznY24Swt7iREYPLFB7PbG9ZUAcPQEKANt4BSqjHjKc45D/AJqxb+IVxUheHt3nPYLiBACf5wJnM/IMzmgO6fR2tSdelyy1y3cvopG0KYGn0xwXIKHPSDSN2C0a3O+/DlXyzO2odYwQxhSV5fSsxoviZdUuV4d8z7n/APF7oMKoMd2YEKMDFPb4uMdy3NAADjN/cGnmI7nlE8/Xnmg1Wj7D2LTbrSqhUlrZl7nds0hiu5oyCcEHn0qdOAuttLCX2FtFClAiFQgEBcief6A1mbPxTDLP4TasjJvFQGJAiTaHi5H2qB/i+gJH4N8nJW6h3GQMSuZgDlQaDXdird6/vvNvlDl7dtn3KwlpZSIhhGKg0vw7S2JF9txKlvy7RQyV37RslAyoBAMSAYMRQN/jDa3CdJdHhYEd4g57ef8At/Wieg+KfDwniDoxO4qtskAtJPihRIzPn0JoDmk7N27DDulVUMlxsUszSsHd0AAYQB1ERGbQsbS5O0JAIG0LtidxJ6zg55UG0/xI4Yd224wM8u6Kljkz95yTWa1/xXBFwWtM8QVS4zoRvztLKIG3kfmmg176PcjDfO5iyMIEBvlwDDgA9edNFsO8Jc8Vsr3iiCSGU7Qeo5hpHlFZG38U7Wz83TNvXbhbisCYHiBIgH5sT05mok+LlveANIQuJZroDYn+Fbbfvig0nFtES6NLgKThcq3M58swZFVNVoVNxl3hmgkqSJRWxEDpKnJodb+LOkMbtNfBPkbbfqWE1OPiZw9hLLfQjobamefIox/Wgks8HAVVbxnqzASfXGKW7wcFSB4Sf4l5j1EyKht/Enh56Xx1/wCmv/8AdRN8SdIFH5d8sf4VVIny3M4n7UF67wlWECV5GVicEGMyM8j6Gr1vhCxlQfpNZkfFCzmdLd/wjvEE+5jH0mptN8Vbed2kYZwFvKSR5mUEH2mg1ljhagQqgY6Cpeymg7q9ql5bms3PL5lK/wD6Vi1+LZJ8GktgdN+oBJHTwhQP186q6r4xXlfwaaweUHc/IcxuHMTJBmI6UHsXc0jWJrxXQ/GbVqfzLFh/8u9D9yzVMvxi1RP/AEbQE+TNA6ZkT9hQey2ARzHtU4WvJtF8UtQ8+GwI5ynPMCD3masr8TdRIDLaBMY7tzzMcw/6Cg9Q2+lIRXmy/EHUEgflAmIm1ejPLlP71YsduLrPs7yxuiSO7ugjrndEc6D0FVpSKwz9sbikBntZMSLVzaPUnqPUVetceukSLtiDyIDZ/WgzA0EmbSd2vhEbduBzEKoI8oJIqDV8FUgibttR1W0CM/4ijGR+lP1FrWO0d2EU87i3bf0AHcsf6Ut/gashtlWZyM73gz/MCAACPMKKAXZs3FuAW2u7fCWZgltSAIwO7AOIxHPqOdWdfonubzvEnbtInmOYPiAP2+1OtdlEX+BQ0BTtfeT1kmZmaW9wAKk23FrlJbcJ9yYP2igp3dPyVtl0ggj824jKcT+ZbUycdT+laGzoztAAiRld9xpkeIkuoZSfsYoWnFraBVN20xXBMXh9AFUD9DTjxO27KTqww5hEUkT1BLW4+5FBduae6ygG3aI6n8RetRiJIUS2PUfSm6bhlsKe7NnbBHiNy4pjnLFsDpGRUOne25kp3kHAdLM5/kcHHXpVO3Y05dl1GkK7sFn2NPOPEQFU9JBoCus0cLlbcEHkwRTu6KC2R6ggjoKDDXC3h5YglAoQQFGP+qVUfafer7aO0rBxZRR/CBatLJ6HfJL48mqLXXgIViJbqbgUqBy8TREcgYJoAXE9StyQEKlSIUtZdmUY5sPECB1B6YNOPC7nhMhYEmQqyxgyfH0mflzsApeLdpyiFFctuhTsUE+rd5tG6fKCRzzUfDQjeLbeuMwEr3UxIPjIaA0AHlMUC2OAXVBB7hmJDSd4MziZYpIn+JRQm7pZJdjO19u1LaqMcyJYT5YX/mjHEnWwQdhDNyK7rTxAxkwBg8zORQ/X6m4l0XO7BBXmSocrHi3sHM4nLc6AeEtM0NfdW5+O0BPKIhmX1yaZq9KgDOHBQkAkzu8phSQf9306UT0moFwHeilIkIt1LkAeSECPXn1xXX9S1kCV067hIFpRZcjIO5F2nbI/mgwOfOgF37KKQQvOF8RxuET8swIPnOPWKrtab5p/iIAVdsbucQsx05chOKItq9Q9tmZVZN48W0bp5r4pOMdZ6461Xs2dw3HJ5mXZpByDyOR7AetBRuacTgbs4hmHLmB4c/35U+3oyVLDaF8i4Uxy6gbs9R51My3GO5AU6Et4m8+igQfUn3q6ukADtcupvEHHjmCBhDknPWfKKCja06tggE+Z3AT1AJUD+lSjhkwu0FsyFMsAOcx154JxmrljUhfmKsWAKIlsOGJ8JBKTBIA5RnODU3FdTLMC3hAGFCwpHIRcg+hkz+1AKu6DYxDqCAJwcEyRG4dY+meflVe2o8TRj1z6CI9vP3owbrhGK3em0ZCn1BAHLMZMZBoOQVgbRnIOZHPEjMZ5T5UEaadSeeOmDP2z7Zim3LIABOOkfX79Iq2mw81lukcwfYHcPeD1xVDVWCOeRjo2PuooJLejzzz5xj9s/wB+WY2txBOfbl958qcgGVAx7wufOR5nnTkZkmGgkR4f26H60ESKJGffIx9PL61Y0pBOcieU8hz6j3FTWb7Ar9IBVbg6nE+Hr51JeujO5SX5AkbY6EkK20fSaAha0YwyxzmS0IIMxlCDBHMGrlvQsVJDWs4ItFTHkxYsI/vFVNATH5Vlb8rnZbR3wYIiN3nn2qfTcNuLDomqt253AoSrzgZUnp5nyNBNbtXygK2rjlcFx3W0LIiFGXirjXlBG+3cUxzKbCfc95BEzA5esVZ06hbrG7qHa6RAN4FomJjxCfXANXb6XT3S92l5RJBlnwcwqEFlIHr9qCj37Ow2XAeXgFoBlAGRADqAfUmcYGKtaNbuRb05ugHquzbHSVSG+01Oli5cI71bBRcKly3fuuBnqWcIemBV1OFC7IV4g8trWgB/sQn3k+1BFf12nIi53zdBOm1D/bdaAH2p2m4ki+FBfIOM6e9bj0khZFENVw25a+S2irMD8285A9sfb9ap/hrx5zPPwWSZwetwmgZdulrg+YEc4UkkdMb2f7D6VS13e3iZN9V5SHvI/kJt9yAR6yaIW+LH/wB21J29TashD/rTdB9DVbXdoXIhtNqbaeajd9hsI/SgE2+E30lV4gyEg+B9haD/AImG6foKhXh+ttjwa4ljkKwVyf8AW7Er+lT3+1tuQPwervRyklZ+1oGimg4xqbo8GjawvpdQ48zuEzQUNJwjW7g97VXT5929xgB6qzFT05VX1vDr/fBmbVNaBkbXsyP9NwLA9ia0ujty2blmeoUI9z/6ctP0ojctgAZux5lSP/yGR9qAYtu6yxbN3byJdrZMewtMCfc0Ifs8CZmW3T+ZbVS3UCQY/SKI8a1Ow4a4T08Fwj/Vsthf+6hd3VhiDdvOjmNgXqRnIZ2Y8uUfSgrvpLFsb3dmfIWbtlVHIc7aYiR83LpNU1drbBrpTajQLtrffdGIJwNwHUmCGAJk8xITtDxYFpBcXN0livhKk/LBVeRz8tUm4+58KFl8W7cDtMmN3hWAx5Z5xig1lviOnhkupf3sc7n8LjnhVZYYgDGz74p/EeG6bue8tBLLwsm+1xQR1wyyzHlKkQOZFBdfrrVy3vubbz+TubRHsoTP0PvXcF4nc2FFVHtKBvR3tW0K+XjK4/y5oGW9IoQk3tqsZi05uWZkxIVmYnEwVHuar8F4jdS8Sim45ySLIc+4G0ECOW5aI6nU6GGhXtseSWbltlBHLxTkfeqBu74AZkQcpVlB98kN1oLOp1S3yxvNFwNt3BXtkeZOxYJ6Q0VTTUFH8DM2wQC2qa2ZI6KYI9uVR6i0iHct205xhwUGMyGVhn3FXuHX7UNcu20uYALu73EX1m2hIb3agbpeIjvN1wMy7S0h7jZjChmdkOeoIHrVleNaZhAtBunjuOXUTj5VmfMhyPaq2p4nYjdExIG0Mqk+ZRrmfcrQm3rxyDm3OPlke2BQaXU8dbAVEWAYFpjb8WcktbO7HsfU1Vv3rF5o27MHcSr5OJKgLgmObTQXTOkgMx3GQCruCZ5HaSIPsaN2LBPgsm5eeJK7XvvH8Uou5SPWMUFQW7JXNy74Z2wtkrHTIuKSJ9OvSqr2NxG1bxGZOxSv0IfJ6zP/ADRC5dQoPyjvHh5MCTmcEqZAHIDHkar63iTBRavMu0SJtgQB/wDLJQkyJk0EX4NVG0JduNzPKI9QjMQef8QqpddST8qAHlF5o9PFOfc1Ja0wKl2yp8hk5MSF3bf9UfWorV1RA3bV9VJgT0xkx6CgR+W3urZJ5Ehww9grR+lVpMidvrkry9WxNEr5tExba45GcWxEDqZEx7fpVdbjIwYBVj+dRtb/AHD+goK5uLPJeeQXmfSYxV//AMO8CChjq4uL9u7U/qfaihVwFJ3oSBmbdsdOjkyPYgU/S6O7cH5N21dzEOi4PP5ipUcjyagAG33ZlQpH83n5EDcD9qvaQ23Ybw8cyO9Kbh6O4MH0n71X1tm8ZVlSVJJIDT7EnBHtQtS4yqnGJA/qKDRfjNIn8N1HBwSFvCB6705+e2j+i+IQSBAdc4Ld2R6qYMe26vPDqOjAz1lj+xrmvA8gQfOR+1B6NrPiFBBtKSVGN5V/+4ISc+oqD/1g3QZeza3nm1u81pj6HZJP1rz7cfP9VpUuR1n7UH//2Q=="/>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sp>
        <p:nvSpPr>
          <p:cNvPr id="4" name="AutoShape 4" descr="data:image/jpeg;base64,/9j/4AAQSkZJRgABAQAAAQABAAD/2wCEAAkGBxQTEhUUExQWFhQXFRUXGBgYFxkXGBgXGB0XGBkcHhccHCggGBolHBcXITEhJSksLy4uHB80ODMsNygtLisBCgoKBQUFDgUFDisZExkrKysrKysrKysrKysrKysrKysrKysrKysrKysrKysrKysrKysrKysrKysrKysrKysrK//AABEIALABHgMBIgACEQEDEQH/xAAcAAABBQEBAQAAAAAAAAAAAAAFAQIDBAYABwj/xABEEAACAQMCAwYEBAQFAgILAAABAhEAAyEEEgUxQQYTIlFhcQcygZEUI6GxQlLB8GJygpLRM6Ik4RUXQ1Rjc6Oys8LS/8QAFAEBAAAAAAAAAAAAAAAAAAAAAP/EABQRAQAAAAAAAAAAAAAAAAAAAAD/2gAMAwEAAhEDEQA/APV66lpKDq6urqDprjXRSRQJurhXV1Ak1xrjXAZoOFKKWKQigSkrqUmgUUhNdNNc0AvWgC8Wgbu7CzGdu4mJ+tA9VriuSfpRTWsDfYR/7JTP+poFBdSstkUCpxI+f61NZ7RKphmz/fWs9x9xbXw9axmr4gZ50Hs47QL9POaq6rjass7h5xOa8jtcSYD5jFNv68+dBu7/ABVWkgxQDWa5j1MVnk4kRPrU9nWCInFBbv654GaqPqicU+4wIqB0HSglsgk4ovpbY2SxHKgmnENJJqfVqSfmoCu9YkZkVFpCGJ9KDajUsABJgUQ4PdBbnmgNWdIXBxz61BqOEMnijE0f4fqLaCW6/v70TR1cbZEH7daBvZJ1XyBnIzWs1GoHI4rM6TQhH3c8VfN0nMzQWhd6DAqXl6iKoWWJMRV63PKMdOv7UBc02nUlB1IRXRSigSaSuBpJoOpJpYpQKBAKdXUqrQRXydpI6Z5SccxFM0eo7xFccnAZcEHaQCJE4PpVlhVXTnwj/KCPaMj7/uKCVqQ06KQ0CKa5jSxmkYTzoAtxZvtIP/SUz0yzjn5iP76U7+l/8qI6vUIl9t0T3KH7NdnP2rL6vtraRipz5FRyoBna2z4QD9P76V57qrcGtbxnjQvElTj1iszfUkn1oKYBpjvFETp2iBVPVaNgcigptdpbTTU78NciQKk0/DWGSRQOFwjE1Y04Zq63ZkjFFbNmOQoKVqy3MjFL3vSiDXYEGh7QSaCpqFPPMVXW4VODFELtqRFQizAE0F3R6t4AJJE/SttwO5gyQcVjuH6afOtlpNKVUAT0k0B9LswKtC1ygVS0jRFGrBx/50EWn+lELaUy3YUxNSNogPlZhQWzSUppDQJSikpVoO210VzGm7qBaaTSTXJQPQVJSLXE0COcVT0DzbTy2L+wq01UuEtNm0fO3bOcHKigtUtJtqC7q1QweXnP3oIV4PbHym4n+S7cUfbdt/SmajSXEErqXPpcS06/UhUaP9VB+L9tEsdQwIMEQfaYPlWW1fbx7qETEt5c18vf1oKvanjN43Lm027i7QpZN9vKsQ3hl+uPmH6V5xrNQxPX9/2o5rNYVe5uCqLu9l29Z2tn238/eg5Rm5CZP7+lB2g1LTHn0mCfYc6MLcI5xVTT2SD8vvUt2POgJ6C8pGM0+84PSh9q+qiARNTPqhHOgc92edQb4qK5qp51Bf1UigIWz1qQX460HGpYcqcl8mgv3b9Uy5DUgu08PNBaW951a0NoPPLH0qhzFWdE0Rz50B/g9tS0AxFbS0o2gn+8V59pr5RsY9K02i4x3kKMf1oDXeCeVGNC0j9KA2gT71ouH2iE/v8AeguqmP1qYmOprkXEU5kmgcRXGuFcaBJrhXUgoHEU0pTwaU0EVKBTgKUigaKWKWuoI7xgH61R4S02bR/+Fb/+0VW7YcRbT6PUXk277dtmG4SJHmJH71JwBidPYJEHubU++0f3zoL7nB9qxParw6e4zEKFxukyxaYH3rb3QIM8q+eu3nES2qvKL7Oq3CqyZAAxAnpM8ooAr65pOcHP9ipb+sjr09fpy/agl2Zyc08XDtmPQUF/Wa8OVBDSu7mPPaBicYWpPxm0CPL60M1AKsQZGSI58vWmd7QGV4nI5muGpHtQYXaU3TQE716IimrfPnVEPSd5QFVvTTGuUPS9UitNBdDVKjVWtzVvTaYn7UEikU4NTHSot0UF+2an094ZHnQ4Xa5b8UF03W3Z861PAVDeKciscl3cc1puBPAImMUG90NwN5GK0Gmby/asdwTcD6edbLRDAigvW/epNn986gUVIrHzoJGNdXTXTQJFLFdXCgWkpa6gSa6urpoFqO/cCqzNhVBYnyAEnAycCpSKa6SCCJkQR6HnQYX4td4OH3mW6i2igBU22d3JYEBXFwBRH+E8jRjsbZ1Pc22vXLLIbS7Vt2riMMCJZrh6YI28+tAPiHaFnhWpsAnbbt2+5kk/l95bUrJ5lD4fZlrd2Nlq0CYVEtgnGAoE9PID9KDFfE/tzb0VprFp51bBSAFDBFOZeSAJHLmfSK+f7l4sxdjJJJJ8ySST9zVztPxZ9Xqrt9mLl3O3EeAGEAXp4YxQ64OnUcx5Hy9DQdbG5s9amvAtO1cCBIBgTgSekxiiXZ/s3qdUHbT294tgbjuVY3TAAJknB5eVW9Ij2LV+zcZEDXbDEbkktaY4BLYAW4x9cCgr9rdJ3TqP8d8CeeHgUBBrQcb4j3iJDAmLm7IJIJHM+ZiaB21oEVacLdTi3FLGMUEJFMNF9PwZ2UNGCJB86b/6Hcz4TFAJQ0V4foWfoYq7wzs4xuKGMDBzW40vChbBQZH9aDFfhynOmnV5xWk41pliIz+hFY6+uaAi+qxy+9UGukmkDU1blBYtLNT/AIYk1d4JYBgnqa01rgQkEkcxyoMzw3h5doit3wfhygQRFW9JwBQZBjrRL8IENBasaYKBEn6UY0SmBQ/TXwelGNKcUE6p51Oi01FqwooIKSlrpoOFLXV0UHGkrqU0CUlKK6KB6mkb9aRTUa3QW2yN0TE5ieceU4oMl8WtLu4ZcMGVNr3hnQMDjMzy8wD0rScX07PpriIxQsmzdElQYDQDidvKsT8W+0KWrX4Z423NjNDp3gCuGEITMHbzjzonwftN+N07XrKK9sO6nL2nlQpnZBDYdebD9KDxbst2fRuKWdNcLNbN7Y0HaSIcjI5Ts6ZrXfGTR2Ue33VpEBQZW2FnM5Mc4885qn2T4eV4rYuqJtvqJBDTyS/g+Rz7fY1f+NGpDXLajI2ycY5xQa74dcHt2uGJdtqqm/Z7y42Sdw3BMeQBPl0rFcH7B6m7at697tlkKi/sh5dIJ2mFhdy4IE862XDOO2NPwbTLdvW0uNpFKozDc0gxC8yMRPpXkXCNVrdUw01vV3lRLfhTvHVAihVVYUgAGVGcZyeZoF7U8LVL13bbNpBchQzEyPtynFVdLwwEgA7pOY9SRHvuUj6iier7K3zuVtRbfal28zi9vCohtqQTGGBaSJ8s1Dr+4AFm21xnW2fzGK89rA+GTtAfEjIC855gOv6JiwVbZJkiPr6CvQexnw/JUXL6nM4PIAY+/OvROG8CsbwUAMKDIHP5lkHl/CaPqIGKDIajs0m0IgA24yMHAifWMbueOsVTs9mAr5iIJKwPPJHmPWtqwzP9/wB86h1VsEQffyPuCMj3oMfc4WsyVAjlA6VWv2DMj7en/NaHVIRgyw5SBn6j+o+wGaoNY8sjp1kUGM4poSeYx+lY/iuj2EkTXrt7Sdfqf7/v/nKce4eBML9vWg82d5pgajlzh26SFxVFeHkmgJ8EvwR5VstNxPlA6CKw+kXaYoxpXOPSg9J4bqCwz6VJfYedBOEakgZ/s1cOqk+tAV0dH9G0rQHhd0HB8q0GnbpQW7P9/rU61VBqYUDKWkFcKBaQClrjQJFLXUlAtJXGkJoA3aviL2rKrZ/6964lm1IkB3/iI6hQCx9qt8L4LasEMoJubNrXGJLvJBLMepJH05CBQfi91W4joVPyomrvzJjcira9sC43tFB+JdpNY+purorui7pQLYZy7keGSx2+GQWwM/Lmgu/E25YuaG8t3aSjrEgmD+UWMg/yXR1GDXkdjtxxBVJbUs1lCtolEtbPEGKqPADkIx6cq23H9Rf1Nv8AD6nUWQWiRasyrCQTnvZmQucY6da864reXTpqdAFBRb6s10gm4WQ7VA8QVRDP7zzFAf4ZxvRAgIl3vXdOTGS8iCPzMNEwRmoDxfQXNzXLd65Hil3d9oOBJNzEkgmetV+z+n7+7o7lvT3VXTC01xxZdxdZLxf+BWnwEgT1UA0I06XLSXAtskXbaWyNjeFZt3GIyJIZAMnrQafU9otI1mwt21dZLe4WJOEE7iohxykDOYjNHLPbHg9hV7rRAuQCzFAWhSCZaGMSvLlivNeJou22g73am4lntqh8W2IUXD/Kc7vpzqHh7s95DbBMSDHMByVJ+zUHpOq7b6RzdZuH3Ga44YEWEIChEQCTk5Vm5fxVkNdx/TljtsPbOQfCgxlSIB9xFek6nUcMYiVJMBSHe+z7sLB3Mcyfr+tDu0nZC41y5ceyPwq2WJhlUhgh2mA27DwT/Wgt/B7ioe5qFDvItWjtfcYRWucpJCgF+XrXoz8Vsi6LHe2++PK3uG/kSPDzGAedebJp14U+ofTaWAbbBbhvFmIEkA2yzAKDDTuk7YjOBfBu3un0ndr3Lvc8T3rrbVa5edYMGWlB8okzHTGQ9hv3QGCkgMwJUTk7YmPaRSjlWO4X2s02vuad7JfvbTgXEIYd33qlWzhXggLInnyzWwY5oKuqWAWidoLfYE/SgmkKFQtsFGSV2kDa4tnYSIJHMcxkSJFG9W/Jee5gI9Mlv+0NQbjF1bDK7EKpuoykmAGJ2XB9UZmj0ageTzUghvLz648/7mKFarQ78EeH+/0/aoOzHELmsvMzki21pbtuztWFS47paJaJZ4sl56d5A5QDHENWtiy10nfbXEzncW2AT/F4iB/N/mJoMtxPhQUYEH/isjqbG3kOp/cj+lb7V6h+51F1j3ihItAAKBcAI2R8wlyACxPUeW4P2L0Bv6d7l22Fc3nEACPCYMc/4tw+lBkbdomMUV0WlIbMgetaq/wHaN0BR5sQv6mKga0P51I/whrn6oCPuaBdEvPFXbdsk1BbsscWbTs0rAZlReeSSN5C5kyoPlWs0fCgCJ54mOVBV0WlIjFHbFOFgdKfbSglSplaohTgKBVFLSE0tAs0lKK40HUlU+Jao213CIBG6Z5HAiOpYgfWu0nEEuIrowIZQw/ynrHOJ60Fysn254hrbItfg1R2uF02FVLBgN4ZNzqOQYGZjmBg1qO8rM62xfTV2it92tMbm60VDKAAIlj4hkiOc+wNBidZZ176ixqFF2wbdjuNzX9J4vEM7d0wchoknwx1p3aPsRpL/dDRPp7SpJvubj3MmI37dwBmPmZZzmrl/uNA7aq1ona66XNzC/3ad2lwWzMgKvyI0j1n1f2Y4x3dstZ0em05vGSDqi7OBzeQpDYJwDJJHKgBcO+Ggu95qNPrbX5bkrstPt3AB9ofvAdoDASJ60Lus3Dru25bVu/7m4bhuh3aVueIg553WDeHmi+Y3eicX0dh7OvsvsRFKlci2A7WkYtJIycfY15bb4DZOrC77D22S25WxcdttvbuueJFZQVIaQSPPFB6j2K7RtduXrBRe6si33b7WDMGLbyclYEYGJrzfi1i1b7zYWba1xV8SAeEmJO3yHlWi7JX9Mty2lnVgXYVHSXJuH80+FiQBEJIg+UZo3oeCWLvCrNy7a3XGsbyQpI3MGJYKo2SSSeXMig8Y04ZAlyA0QwGOY8UtPTH7Vp9Hxfe63LiqDctm4dqwol9p6ciQD6Ype2SWrOvFsIUtd2pYDTW95Y8wFbbj1miPZXiduyupIsI7fmPYtvaUswQWm27hIWF3YnJecnBDOtqra6uAssb1sEwAB+Ys+8RHTnXuPGeIr3DkyykKCFG8+IgDCmT8w6cjPKgvZOLuq1LrAAGmnaqgNCX1IwuBJBkQTtHqK0tyxCXBucb9xEEBkkfwkDw5kyZgk0HmPHuMzb1Fl2Be22qtgGFm2qubRyc+GBPWOfnjeD8e1lhGW0w2kbwNlu4IEAGIJjwj6QeRmvRviD2eW9avm1ZQ6iUPeQquTuXcN5yBsMRPKgel7EuFU3LxR+6CHuyYMDaMECBtmYwSelAK4f2wvvcVdWNlsOC7WtPaR12wVPyZO7bE0W4V2s4reuXfw4d12LIu93ttkkDd4QJG1WwvUz6U89lCqAI7C4FK7/mDD1U8ifTyrKa6/qLAuW7bNbZGHeMjlZUqWA6SIk0G24fxjiVy/bt2vzltOwvXCdpNtmgAqWQb9izKjOM8xRj4gai+bTzaP4Zbclu8QObo3bV2LcJaQRI5YmcVi/hz2ga3qH7zCOuWBZ/EsZJLE8q0XajiNi8TbR4QMXJQNLXSAC2OoAA+9Be7K8d09nTWNyt3vdW0eArEraXaoBLZWSWjkN565OS4nxXUMlpTtt27JuL8094bhOzAUwRKR5GTU+le0kAB7hUEK3dndBgkSYxIob2v1zfhyiWkQEy7ORubyVQRAIOSQZ+1BXPFe8UQ73SqoNjWQBtViyh4uEXMGQSvPb0XOg+HfG7l66+nfbtC7kVSbAwRI224UgAz8poBoeBLfR2S8zsttQGCwu5vE6jlMHEz+1aD4K8Ki/qmuI3eIqIGPyqGJLD/Mdo+g9aD0GzoSpJCWl9VXxf7yCT74pW4UGMsST9v7+kdKLm1mkCZFA3RaPYIAgURS3SW25AVLuoGsM02adFJtoHBq4vSCuigeKWa8nt8f1m9lOp8S81A3EfQEkk4zH0qVe0GryfxAPMBQCWmf5QN3Q9KD1SkJryhO0msInvlgYPhYFT6gtIzjKiPWl1XHNfHhdDyJJk4P8AlMk+UDoaDcdsuH3L+na1Zui05/iKhwQJlSpxnl6V552VfWpbsqXKqEZNrAsNo7tlgMRiG2Y/eqt/tHxInwXrDCCZDyQM/MpEhukRUel1uptJbL29KQMoxFwQGIzITwDCif8ACKAwOCXNRd1DXbzkMypsViLZU27YMoZAwTEeQqzwLstY0t5b4a6GVXGB8wM89pLOAOhnkMYoTouMX2LOul0pLhSzd467/wCHLNbzt5ZOJArk43qXkDQW2K8wLzYgyRlI/pQFW7EaPUqty4HVmVS3djaZl2mdpwd0GOcDyq/Z7EcP2pCu2wLDBdznY24Swt7iREYPLFB7PbG9ZUAcPQEKANt4BSqjHjKc45D/AJqxb+IVxUheHt3nPYLiBACf5wJnM/IMzmgO6fR2tSdelyy1y3cvopG0KYGn0xwXIKHPSDSN2C0a3O+/DlXyzO2odYwQxhSV5fSsxoviZdUuV4d8z7n/APF7oMKoMd2YEKMDFPb4uMdy3NAADjN/cGnmI7nlE8/Xnmg1Wj7D2LTbrSqhUlrZl7nds0hiu5oyCcEHn0qdOAuttLCX2FtFClAiFQgEBcief6A1mbPxTDLP4TasjJvFQGJAiTaHi5H2qB/i+gJH4N8nJW6h3GQMSuZgDlQaDXdird6/vvNvlDl7dtn3KwlpZSIhhGKg0vw7S2JF9txKlvy7RQyV37RslAyoBAMSAYMRQN/jDa3CdJdHhYEd4g57ef8At/Wieg+KfDwniDoxO4qtskAtJPihRIzPn0JoDmk7N27DDulVUMlxsUszSsHd0AAYQB1ERGbQsbS5O0JAIG0LtidxJ6zg55UG0/xI4Yd224wM8u6Kljkz95yTWa1/xXBFwWtM8QVS4zoRvztLKIG3kfmmg176PcjDfO5iyMIEBvlwDDgA9edNFsO8Jc8Vsr3iiCSGU7Qeo5hpHlFZG38U7Wz83TNvXbhbisCYHiBIgH5sT05mok+LlveANIQuJZroDYn+Fbbfvig0nFtES6NLgKThcq3M58swZFVNVoVNxl3hmgkqSJRWxEDpKnJodb+LOkMbtNfBPkbbfqWE1OPiZw9hLLfQjobamefIox/Wgks8HAVVbxnqzASfXGKW7wcFSB4Sf4l5j1EyKht/Enh56Xx1/wCmv/8AdRN8SdIFH5d8sf4VVIny3M4n7UF67wlWECV5GVicEGMyM8j6Gr1vhCxlQfpNZkfFCzmdLd/wjvEE+5jH0mptN8Vbed2kYZwFvKSR5mUEH2mg1ljhagQqgY6Cpeymg7q9ql5bms3PL5lK/wD6Vi1+LZJ8GktgdN+oBJHTwhQP186q6r4xXlfwaaweUHc/IcxuHMTJBmI6UHsXc0jWJrxXQ/GbVqfzLFh/8u9D9yzVMvxi1RP/AEbQE+TNA6ZkT9hQey2ARzHtU4WvJtF8UtQ8+GwI5ynPMCD3masr8TdRIDLaBMY7tzzMcw/6Cg9Q2+lIRXmy/EHUEgflAmIm1ejPLlP71YsduLrPs7yxuiSO7ugjrndEc6D0FVpSKwz9sbikBntZMSLVzaPUnqPUVetceukSLtiDyIDZ/WgzA0EmbSd2vhEbduBzEKoI8oJIqDV8FUgibttR1W0CM/4ijGR+lP1FrWO0d2EU87i3bf0AHcsf6Ut/gashtlWZyM73gz/MCAACPMKKAXZs3FuAW2u7fCWZgltSAIwO7AOIxHPqOdWdfonubzvEnbtInmOYPiAP2+1OtdlEX+BQ0BTtfeT1kmZmaW9wAKk23FrlJbcJ9yYP2igp3dPyVtl0ggj824jKcT+ZbUycdT+laGzoztAAiRld9xpkeIkuoZSfsYoWnFraBVN20xXBMXh9AFUD9DTjxO27KTqww5hEUkT1BLW4+5FBduae6ygG3aI6n8RetRiJIUS2PUfSm6bhlsKe7NnbBHiNy4pjnLFsDpGRUOne25kp3kHAdLM5/kcHHXpVO3Y05dl1GkK7sFn2NPOPEQFU9JBoCus0cLlbcEHkwRTu6KC2R6ggjoKDDXC3h5YglAoQQFGP+qVUfafer7aO0rBxZRR/CBatLJ6HfJL48mqLXXgIViJbqbgUqBy8TREcgYJoAXE9StyQEKlSIUtZdmUY5sPECB1B6YNOPC7nhMhYEmQqyxgyfH0mflzsApeLdpyiFFctuhTsUE+rd5tG6fKCRzzUfDQjeLbeuMwEr3UxIPjIaA0AHlMUC2OAXVBB7hmJDSd4MziZYpIn+JRQm7pZJdjO19u1LaqMcyJYT5YX/mjHEnWwQdhDNyK7rTxAxkwBg8zORQ/X6m4l0XO7BBXmSocrHi3sHM4nLc6AeEtM0NfdW5+O0BPKIhmX1yaZq9KgDOHBQkAkzu8phSQf9306UT0moFwHeilIkIt1LkAeSECPXn1xXX9S1kCV067hIFpRZcjIO5F2nbI/mgwOfOgF37KKQQvOF8RxuET8swIPnOPWKrtab5p/iIAVdsbucQsx05chOKItq9Q9tmZVZN48W0bp5r4pOMdZ6461Xs2dw3HJ5mXZpByDyOR7AetBRuacTgbs4hmHLmB4c/35U+3oyVLDaF8i4Uxy6gbs9R51My3GO5AU6Et4m8+igQfUn3q6ukADtcupvEHHjmCBhDknPWfKKCja06tggE+Z3AT1AJUD+lSjhkwu0FsyFMsAOcx154JxmrljUhfmKsWAKIlsOGJ8JBKTBIA5RnODU3FdTLMC3hAGFCwpHIRcg+hkz+1AKu6DYxDqCAJwcEyRG4dY+meflVe2o8TRj1z6CI9vP3owbrhGK3em0ZCn1BAHLMZMZBoOQVgbRnIOZHPEjMZ5T5UEaadSeeOmDP2z7Zim3LIABOOkfX79Iq2mw81lukcwfYHcPeD1xVDVWCOeRjo2PuooJLejzzz5xj9s/wB+WY2txBOfbl958qcgGVAx7wufOR5nnTkZkmGgkR4f26H60ESKJGffIx9PL61Y0pBOcieU8hz6j3FTWb7Ar9IBVbg6nE+Hr51JeujO5SX5AkbY6EkK20fSaAha0YwyxzmS0IIMxlCDBHMGrlvQsVJDWs4ItFTHkxYsI/vFVNATH5Vlb8rnZbR3wYIiN3nn2qfTcNuLDomqt253AoSrzgZUnp5nyNBNbtXygK2rjlcFx3W0LIiFGXirjXlBG+3cUxzKbCfc95BEzA5esVZ06hbrG7qHa6RAN4FomJjxCfXANXb6XT3S92l5RJBlnwcwqEFlIHr9qCj37Ow2XAeXgFoBlAGRADqAfUmcYGKtaNbuRb05ugHquzbHSVSG+01Oli5cI71bBRcKly3fuuBnqWcIemBV1OFC7IV4g8trWgB/sQn3k+1BFf12nIi53zdBOm1D/bdaAH2p2m4ki+FBfIOM6e9bj0khZFENVw25a+S2irMD8285A9sfb9ap/hrx5zPPwWSZwetwmgZdulrg+YEc4UkkdMb2f7D6VS13e3iZN9V5SHvI/kJt9yAR6yaIW+LH/wB21J29TashD/rTdB9DVbXdoXIhtNqbaeajd9hsI/SgE2+E30lV4gyEg+B9haD/AImG6foKhXh+ttjwa4ljkKwVyf8AW7Er+lT3+1tuQPwervRyklZ+1oGimg4xqbo8GjawvpdQ48zuEzQUNJwjW7g97VXT5929xgB6qzFT05VX1vDr/fBmbVNaBkbXsyP9NwLA9ia0ujty2blmeoUI9z/6ctP0ojctgAZux5lSP/yGR9qAYtu6yxbN3byJdrZMewtMCfc0Ifs8CZmW3T+ZbVS3UCQY/SKI8a1Ow4a4T08Fwj/Vsthf+6hd3VhiDdvOjmNgXqRnIZ2Y8uUfSgrvpLFsb3dmfIWbtlVHIc7aYiR83LpNU1drbBrpTajQLtrffdGIJwNwHUmCGAJk8xITtDxYFpBcXN0livhKk/LBVeRz8tUm4+58KFl8W7cDtMmN3hWAx5Z5xig1lviOnhkupf3sc7n8LjnhVZYYgDGz74p/EeG6bue8tBLLwsm+1xQR1wyyzHlKkQOZFBdfrrVy3vubbz+TubRHsoTP0PvXcF4nc2FFVHtKBvR3tW0K+XjK4/y5oGW9IoQk3tqsZi05uWZkxIVmYnEwVHuar8F4jdS8Sim45ySLIc+4G0ECOW5aI6nU6GGhXtseSWbltlBHLxTkfeqBu74AZkQcpVlB98kN1oLOp1S3yxvNFwNt3BXtkeZOxYJ6Q0VTTUFH8DM2wQC2qa2ZI6KYI9uVR6i0iHct205xhwUGMyGVhn3FXuHX7UNcu20uYALu73EX1m2hIb3agbpeIjvN1wMy7S0h7jZjChmdkOeoIHrVleNaZhAtBunjuOXUTj5VmfMhyPaq2p4nYjdExIG0Mqk+ZRrmfcrQm3rxyDm3OPlke2BQaXU8dbAVEWAYFpjb8WcktbO7HsfU1Vv3rF5o27MHcSr5OJKgLgmObTQXTOkgMx3GQCruCZ5HaSIPsaN2LBPgsm5eeJK7XvvH8Uou5SPWMUFQW7JXNy74Z2wtkrHTIuKSJ9OvSqr2NxG1bxGZOxSv0IfJ6zP/ADRC5dQoPyjvHh5MCTmcEqZAHIDHkar63iTBRavMu0SJtgQB/wDLJQkyJk0EX4NVG0JduNzPKI9QjMQef8QqpddST8qAHlF5o9PFOfc1Ja0wKl2yp8hk5MSF3bf9UfWorV1RA3bV9VJgT0xkx6CgR+W3urZJ5Ehww9grR+lVpMidvrkry9WxNEr5tExba45GcWxEDqZEx7fpVdbjIwYBVj+dRtb/AHD+goK5uLPJeeQXmfSYxV//AMO8CChjq4uL9u7U/qfaihVwFJ3oSBmbdsdOjkyPYgU/S6O7cH5N21dzEOi4PP5ipUcjyagAG33ZlQpH83n5EDcD9qvaQ23Ybw8cyO9Kbh6O4MH0n71X1tm8ZVlSVJJIDT7EnBHtQtS4yqnGJA/qKDRfjNIn8N1HBwSFvCB6705+e2j+i+IQSBAdc4Ld2R6qYMe26vPDqOjAz1lj+xrmvA8gQfOR+1B6NrPiFBBtKSVGN5V/+4ISc+oqD/1g3QZeza3nm1u81pj6HZJP1rz7cfP9VpUuR1n7UH//2Q=="/>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pic>
        <p:nvPicPr>
          <p:cNvPr id="4102" name="Picture 6" descr="http://img.istpravda.com.ua/images/doc/3/2/3217965-potemki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886" y="1052737"/>
            <a:ext cx="5137867" cy="3168352"/>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4104" name="Picture 8" descr="http://upload.wikimedia.org/wikipedia/uk/thumb/0/08/Matiushenko_panas_in_konstanc.jpg/220px-Matiushenko_panas_in_konstanc.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575" y="4365104"/>
            <a:ext cx="3681536" cy="2376264"/>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4106" name="Picture 10" descr="http://upload.wikimedia.org/wikipedia/uk/thumb/b/b2/Vakulenchuk_Grugoriy_Mykytovych.jpg/220px-Vakulenchuk_Grugoriy_Mykytovych.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70518" y="1031354"/>
            <a:ext cx="1869189" cy="297371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4108" name="Picture 12" descr="http://upload.wikimedia.org/wikipedia/uk/thumb/1/1c/Matiushenko_panas.JPG/150px-Matiushenko_panas.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83967" y="4237644"/>
            <a:ext cx="1955489" cy="26203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5" name="Выноска со стрелкой вверх 4"/>
          <p:cNvSpPr/>
          <p:nvPr/>
        </p:nvSpPr>
        <p:spPr>
          <a:xfrm>
            <a:off x="6659853" y="4057475"/>
            <a:ext cx="2149954" cy="648072"/>
          </a:xfrm>
          <a:prstGeom prst="upArrowCallou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uk-UA" sz="2000" b="1" dirty="0" smtClean="0"/>
              <a:t>Г.Вакуленчук</a:t>
            </a:r>
            <a:endParaRPr lang="ru-RU" sz="2000" b="1" dirty="0"/>
          </a:p>
        </p:txBody>
      </p:sp>
      <p:sp>
        <p:nvSpPr>
          <p:cNvPr id="6" name="Стрелка влево 5"/>
          <p:cNvSpPr/>
          <p:nvPr/>
        </p:nvSpPr>
        <p:spPr>
          <a:xfrm>
            <a:off x="6239456" y="5445224"/>
            <a:ext cx="2570351" cy="936104"/>
          </a:xfrm>
          <a:prstGeom prst="lef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uk-UA" sz="2000" b="1" dirty="0" smtClean="0"/>
              <a:t>А.Матюшенко</a:t>
            </a:r>
            <a:endParaRPr lang="ru-RU" sz="2000" b="1" dirty="0"/>
          </a:p>
        </p:txBody>
      </p:sp>
    </p:spTree>
    <p:extLst>
      <p:ext uri="{BB962C8B-B14F-4D97-AF65-F5344CB8AC3E}">
        <p14:creationId xmlns:p14="http://schemas.microsoft.com/office/powerpoint/2010/main" val="40706635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20072" y="595348"/>
            <a:ext cx="3923928" cy="1815882"/>
          </a:xfrm>
          <a:prstGeom prst="rect">
            <a:avLst/>
          </a:prstGeom>
          <a:noFill/>
        </p:spPr>
        <p:txBody>
          <a:bodyPr wrap="square" rtlCol="0">
            <a:spAutoFit/>
          </a:bodyPr>
          <a:lstStyle/>
          <a:p>
            <a:pPr algn="ctr"/>
            <a:r>
              <a:rPr lang="uk-UA" sz="2800" b="1" dirty="0" smtClean="0">
                <a:solidFill>
                  <a:srgbClr val="C00000"/>
                </a:solidFill>
              </a:rPr>
              <a:t>16 листопада 1905р. </a:t>
            </a:r>
            <a:r>
              <a:rPr lang="uk-UA" sz="2800" b="1" dirty="0" smtClean="0"/>
              <a:t>– повстання солдат</a:t>
            </a:r>
          </a:p>
          <a:p>
            <a:pPr algn="ctr"/>
            <a:r>
              <a:rPr lang="uk-UA" sz="2800" b="1" dirty="0" smtClean="0"/>
              <a:t> саперної роти у Києві</a:t>
            </a:r>
            <a:endParaRPr lang="ru-RU" sz="2800" b="1" dirty="0"/>
          </a:p>
        </p:txBody>
      </p:sp>
      <p:pic>
        <p:nvPicPr>
          <p:cNvPr id="5122" name="Picture 2" descr="http://upload.wikimedia.org/wikipedia/commons/thumb/f/f5/Polubotkivtsi.jpg/400px-Polubotkivtsi.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006" y="90902"/>
            <a:ext cx="4362584" cy="282477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5124" name="Picture 4" descr="http://upload.wikimedia.org/wikipedia/commons/thumb/a/a2/Ochakov-building.jpg/295px-Ochakov-buildin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3391" y="3140968"/>
            <a:ext cx="3724505" cy="219682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5126" name="Picture 6" descr="http://www.calendarium.com.ua/ua/im/59.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27984" y="3392412"/>
            <a:ext cx="4667388" cy="320494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433391" y="5429284"/>
            <a:ext cx="3603871" cy="1200329"/>
          </a:xfrm>
          <a:prstGeom prst="rect">
            <a:avLst/>
          </a:prstGeom>
          <a:noFill/>
        </p:spPr>
        <p:txBody>
          <a:bodyPr wrap="none" rtlCol="0">
            <a:spAutoFit/>
          </a:bodyPr>
          <a:lstStyle/>
          <a:p>
            <a:pPr algn="ctr"/>
            <a:r>
              <a:rPr lang="uk-UA" sz="2400" b="1" dirty="0" smtClean="0">
                <a:solidFill>
                  <a:srgbClr val="C00000"/>
                </a:solidFill>
              </a:rPr>
              <a:t>12 листопада 1905 р. </a:t>
            </a:r>
            <a:r>
              <a:rPr lang="uk-UA" sz="2400" b="1" dirty="0" smtClean="0"/>
              <a:t>–</a:t>
            </a:r>
          </a:p>
          <a:p>
            <a:pPr algn="ctr"/>
            <a:r>
              <a:rPr lang="uk-UA" sz="2400" b="1" dirty="0" smtClean="0"/>
              <a:t> </a:t>
            </a:r>
            <a:r>
              <a:rPr lang="uk-UA" sz="2400" b="1" dirty="0" smtClean="0"/>
              <a:t>повстання</a:t>
            </a:r>
          </a:p>
          <a:p>
            <a:pPr algn="ctr"/>
            <a:r>
              <a:rPr lang="uk-UA" sz="2400" b="1" dirty="0" smtClean="0"/>
              <a:t> на крейсері «Очаків»</a:t>
            </a:r>
            <a:endParaRPr lang="ru-RU" sz="2400" b="1" dirty="0"/>
          </a:p>
        </p:txBody>
      </p:sp>
    </p:spTree>
    <p:extLst>
      <p:ext uri="{BB962C8B-B14F-4D97-AF65-F5344CB8AC3E}">
        <p14:creationId xmlns:p14="http://schemas.microsoft.com/office/powerpoint/2010/main" val="4800936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905" y="260648"/>
            <a:ext cx="8712968" cy="6370975"/>
          </a:xfrm>
          <a:prstGeom prst="rect">
            <a:avLst/>
          </a:prstGeom>
        </p:spPr>
        <p:txBody>
          <a:bodyPr wrap="square">
            <a:spAutoFit/>
          </a:bodyPr>
          <a:lstStyle/>
          <a:p>
            <a:pPr algn="ctr"/>
            <a:r>
              <a:rPr lang="uk-UA" b="1" i="1" dirty="0">
                <a:solidFill>
                  <a:srgbClr val="C00000"/>
                </a:solidFill>
              </a:rPr>
              <a:t>Маніфест «Про вдосконалення державного порядку» </a:t>
            </a:r>
            <a:endParaRPr lang="uk-UA" b="1" i="1" dirty="0" smtClean="0">
              <a:solidFill>
                <a:srgbClr val="C00000"/>
              </a:solidFill>
            </a:endParaRPr>
          </a:p>
          <a:p>
            <a:pPr algn="ctr"/>
            <a:r>
              <a:rPr lang="uk-UA" b="1" i="1" dirty="0" smtClean="0">
                <a:solidFill>
                  <a:srgbClr val="C00000"/>
                </a:solidFill>
              </a:rPr>
              <a:t>(</a:t>
            </a:r>
            <a:r>
              <a:rPr lang="uk-UA" b="1" i="1" dirty="0">
                <a:solidFill>
                  <a:srgbClr val="C00000"/>
                </a:solidFill>
              </a:rPr>
              <a:t>17 жовтня 1905 року)</a:t>
            </a:r>
            <a:endParaRPr lang="ru-RU" b="1" dirty="0">
              <a:solidFill>
                <a:srgbClr val="C00000"/>
              </a:solidFill>
            </a:endParaRPr>
          </a:p>
          <a:p>
            <a:r>
              <a:rPr lang="uk-UA" sz="2000" dirty="0"/>
              <a:t>«…На обов’язок Уряду покладаємо Ми виконання непохитної нашої волі:</a:t>
            </a:r>
            <a:endParaRPr lang="ru-RU" sz="2000" dirty="0"/>
          </a:p>
          <a:p>
            <a:r>
              <a:rPr lang="uk-UA" sz="2000" dirty="0"/>
              <a:t>1. Дарувати населенню непорушні основи громадянської свободи на засадах дійсної недоторканності особи, свободи совісті, слова, зборів і союзів.</a:t>
            </a:r>
            <a:endParaRPr lang="ru-RU" sz="2000" dirty="0"/>
          </a:p>
          <a:p>
            <a:r>
              <a:rPr lang="uk-UA" sz="2000" dirty="0"/>
              <a:t>2. Не зупиняючи призначених виборів у Державну Думу, залучити тепер же до участі в Думі у міру можливості, відповідної стислості терміну, що лишився до скликання Думи, ті класи населення, які нині зовсім позбавлені виборчих прав, представивши потому подальший розвиток початку загального виборчого права у знову встановленому законодавчому порядку.</a:t>
            </a:r>
            <a:endParaRPr lang="ru-RU" sz="2000" dirty="0"/>
          </a:p>
          <a:p>
            <a:r>
              <a:rPr lang="uk-UA" sz="2000" dirty="0"/>
              <a:t>3. Установити як непорушне правило, щоб жодний закон не міг мати силу без схвалення Державною Думою і щоб виборним від народу була забезпечена можливість справжньої участі в нагляді за </a:t>
            </a:r>
            <a:r>
              <a:rPr lang="uk-UA" sz="2000" dirty="0"/>
              <a:t>законовідповідністю</a:t>
            </a:r>
            <a:r>
              <a:rPr lang="uk-UA" sz="2000" dirty="0"/>
              <a:t> дій поставленої від нас влади».</a:t>
            </a:r>
            <a:endParaRPr lang="ru-RU" sz="2000" dirty="0"/>
          </a:p>
          <a:p>
            <a:endParaRPr lang="uk-UA" b="1" i="1" dirty="0" smtClean="0"/>
          </a:p>
          <a:p>
            <a:r>
              <a:rPr lang="uk-UA" b="1" i="1" dirty="0" smtClean="0">
                <a:solidFill>
                  <a:srgbClr val="C00000"/>
                </a:solidFill>
              </a:rPr>
              <a:t>Завдання</a:t>
            </a:r>
            <a:endParaRPr lang="ru-RU" b="1" dirty="0">
              <a:solidFill>
                <a:srgbClr val="C00000"/>
              </a:solidFill>
            </a:endParaRPr>
          </a:p>
          <a:p>
            <a:r>
              <a:rPr lang="uk-UA" dirty="0"/>
              <a:t>1. Визначте основні положення Маніфесту.</a:t>
            </a:r>
            <a:endParaRPr lang="ru-RU" dirty="0"/>
          </a:p>
          <a:p>
            <a:r>
              <a:rPr lang="uk-UA" dirty="0"/>
              <a:t>2. Які зміни в політичний лад імперії мав внести цей документ?</a:t>
            </a:r>
            <a:endParaRPr lang="ru-RU" dirty="0"/>
          </a:p>
        </p:txBody>
      </p:sp>
    </p:spTree>
    <p:extLst>
      <p:ext uri="{BB962C8B-B14F-4D97-AF65-F5344CB8AC3E}">
        <p14:creationId xmlns:p14="http://schemas.microsoft.com/office/powerpoint/2010/main" val="29717851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75595" y="5805264"/>
            <a:ext cx="8089002" cy="954107"/>
          </a:xfrm>
          <a:prstGeom prst="rect">
            <a:avLst/>
          </a:prstGeom>
        </p:spPr>
        <p:txBody>
          <a:bodyPr wrap="square">
            <a:spAutoFit/>
          </a:bodyPr>
          <a:lstStyle/>
          <a:p>
            <a:r>
              <a:rPr lang="uk-UA" sz="2800" b="1" i="1" dirty="0" smtClean="0"/>
              <a:t>Одесити протестують проти царського маніфесту від 17 жовтня. 1905 р.</a:t>
            </a:r>
            <a:endParaRPr lang="uk-UA" sz="2800" b="1" dirty="0"/>
          </a:p>
        </p:txBody>
      </p:sp>
      <p:pic>
        <p:nvPicPr>
          <p:cNvPr id="3" name="Picture 2" descr="http://ukrmap.su/program2010/uh10/uh10_6_files/clip_image01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264" y="260648"/>
            <a:ext cx="8089002" cy="54006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1487306"/>
      </p:ext>
    </p:extLst>
  </p:cSld>
  <p:clrMapOvr>
    <a:masterClrMapping/>
  </p:clrMapOvr>
</p:sld>
</file>

<file path=ppt/theme/theme1.xml><?xml version="1.0" encoding="utf-8"?>
<a:theme xmlns:a="http://schemas.openxmlformats.org/drawingml/2006/main" name="Воздушный поток">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98</TotalTime>
  <Words>825</Words>
  <Application>Microsoft Office PowerPoint</Application>
  <PresentationFormat>Экран (4:3)</PresentationFormat>
  <Paragraphs>105</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Воздушный поток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Компашка</dc:creator>
  <cp:lastModifiedBy>Компашка</cp:lastModifiedBy>
  <cp:revision>9</cp:revision>
  <dcterms:created xsi:type="dcterms:W3CDTF">2013-09-30T08:46:54Z</dcterms:created>
  <dcterms:modified xsi:type="dcterms:W3CDTF">2013-10-01T09:13:23Z</dcterms:modified>
</cp:coreProperties>
</file>